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60" r:id="rId2"/>
    <p:sldId id="261" r:id="rId3"/>
    <p:sldId id="293" r:id="rId4"/>
    <p:sldId id="294" r:id="rId5"/>
    <p:sldId id="332" r:id="rId6"/>
    <p:sldId id="333" r:id="rId7"/>
    <p:sldId id="334" r:id="rId8"/>
    <p:sldId id="277" r:id="rId9"/>
    <p:sldId id="322" r:id="rId10"/>
    <p:sldId id="283" r:id="rId11"/>
    <p:sldId id="284" r:id="rId12"/>
    <p:sldId id="285" r:id="rId13"/>
    <p:sldId id="323" r:id="rId14"/>
    <p:sldId id="330" r:id="rId15"/>
    <p:sldId id="329" r:id="rId16"/>
    <p:sldId id="320" r:id="rId17"/>
    <p:sldId id="325" r:id="rId18"/>
    <p:sldId id="326" r:id="rId19"/>
    <p:sldId id="310" r:id="rId20"/>
    <p:sldId id="321" r:id="rId21"/>
    <p:sldId id="328" r:id="rId22"/>
    <p:sldId id="331" r:id="rId23"/>
    <p:sldId id="300"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 R Brown" initials="ERB" lastIdx="3" clrIdx="0"/>
  <p:cmAuthor id="2" name="Pocard, Nicolas" initials="PN" lastIdx="20" clrIdx="1"/>
  <p:cmAuthor id="3" name="Microsoft Office User" initials="MOU"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F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51" autoAdjust="0"/>
    <p:restoredTop sz="95380" autoAdjust="0"/>
  </p:normalViewPr>
  <p:slideViewPr>
    <p:cSldViewPr snapToGrid="0" snapToObjects="1">
      <p:cViewPr varScale="1">
        <p:scale>
          <a:sx n="56" d="100"/>
          <a:sy n="56" d="100"/>
        </p:scale>
        <p:origin x="39" y="213"/>
      </p:cViewPr>
      <p:guideLst>
        <p:guide orient="horz" pos="2160"/>
        <p:guide pos="3840"/>
      </p:guideLst>
    </p:cSldViewPr>
  </p:slideViewPr>
  <p:notesTextViewPr>
    <p:cViewPr>
      <p:scale>
        <a:sx n="3" d="2"/>
        <a:sy n="3" d="2"/>
      </p:scale>
      <p:origin x="0" y="0"/>
    </p:cViewPr>
  </p:notesTextViewPr>
  <p:sorterViewPr>
    <p:cViewPr varScale="1">
      <p:scale>
        <a:sx n="1" d="1"/>
        <a:sy n="1" d="1"/>
      </p:scale>
      <p:origin x="0" y="-2727"/>
    </p:cViewPr>
  </p:sorterViewPr>
  <p:notesViewPr>
    <p:cSldViewPr snapToGrid="0" snapToObjects="1">
      <p:cViewPr varScale="1">
        <p:scale>
          <a:sx n="48" d="100"/>
          <a:sy n="48" d="100"/>
        </p:scale>
        <p:origin x="269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214CF-39F5-431B-A75B-DC5A32D7CD57}"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F7D4CCC8-1C75-4C22-94EF-5B264F59F814}">
      <dgm:prSet phldrT="[Text]" custT="1"/>
      <dgm:spPr/>
      <dgm:t>
        <a:bodyPr/>
        <a:lstStyle/>
        <a:p>
          <a:r>
            <a:rPr lang="en-US" sz="1600" dirty="0"/>
            <a:t>Improved power density </a:t>
          </a:r>
        </a:p>
      </dgm:t>
    </dgm:pt>
    <dgm:pt modelId="{FF1A228E-78BF-498E-9202-04DE4785B9D6}" type="parTrans" cxnId="{41EE70D7-8BCE-404D-A214-7948E1C04634}">
      <dgm:prSet/>
      <dgm:spPr/>
      <dgm:t>
        <a:bodyPr/>
        <a:lstStyle/>
        <a:p>
          <a:endParaRPr lang="en-US" sz="1400"/>
        </a:p>
      </dgm:t>
    </dgm:pt>
    <dgm:pt modelId="{5F9C6702-56C4-49C8-8A7D-AF330659D9E1}" type="sibTrans" cxnId="{41EE70D7-8BCE-404D-A214-7948E1C04634}">
      <dgm:prSet/>
      <dgm:spPr/>
      <dgm:t>
        <a:bodyPr/>
        <a:lstStyle/>
        <a:p>
          <a:endParaRPr lang="en-US" sz="1400"/>
        </a:p>
      </dgm:t>
    </dgm:pt>
    <dgm:pt modelId="{E1AB6A55-C1F3-42DF-AE90-B970274AB892}">
      <dgm:prSet phldrT="[Text]" custT="1"/>
      <dgm:spPr/>
      <dgm:t>
        <a:bodyPr/>
        <a:lstStyle/>
        <a:p>
          <a:r>
            <a:rPr lang="en-CA" sz="1600" b="0" i="0" u="none" dirty="0"/>
            <a:t>Increased operating temperature</a:t>
          </a:r>
          <a:endParaRPr lang="en-US" sz="1600" dirty="0"/>
        </a:p>
      </dgm:t>
    </dgm:pt>
    <dgm:pt modelId="{BC7EC2C1-9E67-430D-9B9E-03ACA7D6B8BB}" type="parTrans" cxnId="{6B6C0C16-C8CC-4D97-9B65-88FF8818560A}">
      <dgm:prSet/>
      <dgm:spPr/>
      <dgm:t>
        <a:bodyPr/>
        <a:lstStyle/>
        <a:p>
          <a:endParaRPr lang="en-US" sz="1400"/>
        </a:p>
      </dgm:t>
    </dgm:pt>
    <dgm:pt modelId="{88CB076C-3001-4441-B765-CCB54106C4F0}" type="sibTrans" cxnId="{6B6C0C16-C8CC-4D97-9B65-88FF8818560A}">
      <dgm:prSet/>
      <dgm:spPr/>
      <dgm:t>
        <a:bodyPr/>
        <a:lstStyle/>
        <a:p>
          <a:endParaRPr lang="en-US" sz="1400"/>
        </a:p>
      </dgm:t>
    </dgm:pt>
    <dgm:pt modelId="{01EABFE9-1655-402C-882F-50BC8E2A4E86}">
      <dgm:prSet phldrT="[Text]" custT="1"/>
      <dgm:spPr/>
      <dgm:t>
        <a:bodyPr/>
        <a:lstStyle/>
        <a:p>
          <a:r>
            <a:rPr lang="en-CA" sz="1600" b="0" i="0" u="none" dirty="0"/>
            <a:t>Simplified system integration</a:t>
          </a:r>
          <a:endParaRPr lang="en-US" sz="1600" dirty="0"/>
        </a:p>
      </dgm:t>
    </dgm:pt>
    <dgm:pt modelId="{7E6625AA-21B3-40B2-A39C-F53EEF95DFD7}" type="parTrans" cxnId="{7583D322-90A6-42D5-A1E9-4EFDB0DDCBE4}">
      <dgm:prSet/>
      <dgm:spPr/>
      <dgm:t>
        <a:bodyPr/>
        <a:lstStyle/>
        <a:p>
          <a:endParaRPr lang="en-US" sz="1400"/>
        </a:p>
      </dgm:t>
    </dgm:pt>
    <dgm:pt modelId="{9C519227-CF6F-496A-8DBC-61CFFC11DF24}" type="sibTrans" cxnId="{7583D322-90A6-42D5-A1E9-4EFDB0DDCBE4}">
      <dgm:prSet/>
      <dgm:spPr/>
      <dgm:t>
        <a:bodyPr/>
        <a:lstStyle/>
        <a:p>
          <a:endParaRPr lang="en-US" sz="1400"/>
        </a:p>
      </dgm:t>
    </dgm:pt>
    <dgm:pt modelId="{0C9CE30B-B1B7-401B-8D34-FFD882E17947}">
      <dgm:prSet phldrT="[Text]" custT="1"/>
      <dgm:spPr/>
      <dgm:t>
        <a:bodyPr/>
        <a:lstStyle/>
        <a:p>
          <a:r>
            <a:rPr lang="en-CA" sz="1600" b="0" i="0" u="none" dirty="0"/>
            <a:t>Reduced catalyst loading </a:t>
          </a:r>
          <a:endParaRPr lang="en-US" sz="1600" dirty="0"/>
        </a:p>
      </dgm:t>
    </dgm:pt>
    <dgm:pt modelId="{20103433-B113-46EF-BCE1-B1449EA1FA8D}" type="parTrans" cxnId="{A14029CC-33DE-43D7-B5BE-D0ED4F3CB7AF}">
      <dgm:prSet/>
      <dgm:spPr/>
      <dgm:t>
        <a:bodyPr/>
        <a:lstStyle/>
        <a:p>
          <a:endParaRPr lang="en-US" sz="1400"/>
        </a:p>
      </dgm:t>
    </dgm:pt>
    <dgm:pt modelId="{488FD50C-A289-4C78-9A73-1FFB4A3FD136}" type="sibTrans" cxnId="{A14029CC-33DE-43D7-B5BE-D0ED4F3CB7AF}">
      <dgm:prSet/>
      <dgm:spPr/>
      <dgm:t>
        <a:bodyPr/>
        <a:lstStyle/>
        <a:p>
          <a:endParaRPr lang="en-US" sz="1400"/>
        </a:p>
      </dgm:t>
    </dgm:pt>
    <dgm:pt modelId="{AED0C04B-4EF3-4F2F-B2E9-909DFAE08E99}">
      <dgm:prSet phldrT="[Text]" custT="1"/>
      <dgm:spPr/>
      <dgm:t>
        <a:bodyPr/>
        <a:lstStyle/>
        <a:p>
          <a:r>
            <a:rPr lang="en-CA" sz="1600" b="0" i="0" u="none" dirty="0"/>
            <a:t>Adaptations for truck/HD environments</a:t>
          </a:r>
          <a:endParaRPr lang="en-US" sz="1600" dirty="0"/>
        </a:p>
      </dgm:t>
    </dgm:pt>
    <dgm:pt modelId="{6153D5E5-AEB3-49A7-8F7B-770187CAB371}" type="parTrans" cxnId="{6061A12A-D82C-4C4B-9643-2B6736B2410A}">
      <dgm:prSet/>
      <dgm:spPr/>
      <dgm:t>
        <a:bodyPr/>
        <a:lstStyle/>
        <a:p>
          <a:endParaRPr lang="en-US" sz="1400"/>
        </a:p>
      </dgm:t>
    </dgm:pt>
    <dgm:pt modelId="{FEDE268E-20DC-4391-ABCC-23D0D04508DD}" type="sibTrans" cxnId="{6061A12A-D82C-4C4B-9643-2B6736B2410A}">
      <dgm:prSet/>
      <dgm:spPr/>
      <dgm:t>
        <a:bodyPr/>
        <a:lstStyle/>
        <a:p>
          <a:endParaRPr lang="en-US" sz="1400"/>
        </a:p>
      </dgm:t>
    </dgm:pt>
    <dgm:pt modelId="{09F78FEA-026F-4C3B-A47F-B8DC6DB4633B}" type="pres">
      <dgm:prSet presAssocID="{565214CF-39F5-431B-A75B-DC5A32D7CD57}" presName="cycle" presStyleCnt="0">
        <dgm:presLayoutVars>
          <dgm:dir/>
          <dgm:resizeHandles val="exact"/>
        </dgm:presLayoutVars>
      </dgm:prSet>
      <dgm:spPr/>
    </dgm:pt>
    <dgm:pt modelId="{B40BB029-A56E-4B29-B2A5-6E2F3AD0E2C2}" type="pres">
      <dgm:prSet presAssocID="{F7D4CCC8-1C75-4C22-94EF-5B264F59F814}" presName="node" presStyleLbl="node1" presStyleIdx="0" presStyleCnt="5">
        <dgm:presLayoutVars>
          <dgm:bulletEnabled val="1"/>
        </dgm:presLayoutVars>
      </dgm:prSet>
      <dgm:spPr>
        <a:prstGeom prst="rect">
          <a:avLst/>
        </a:prstGeom>
      </dgm:spPr>
    </dgm:pt>
    <dgm:pt modelId="{8DC78B4E-18DA-4A91-AC52-9816BDDEB388}" type="pres">
      <dgm:prSet presAssocID="{F7D4CCC8-1C75-4C22-94EF-5B264F59F814}" presName="spNode" presStyleCnt="0"/>
      <dgm:spPr/>
    </dgm:pt>
    <dgm:pt modelId="{F45A01F1-D7FC-4950-B979-0FC973A3ADE5}" type="pres">
      <dgm:prSet presAssocID="{5F9C6702-56C4-49C8-8A7D-AF330659D9E1}" presName="sibTrans" presStyleLbl="sibTrans1D1" presStyleIdx="0" presStyleCnt="5"/>
      <dgm:spPr/>
    </dgm:pt>
    <dgm:pt modelId="{0821BCBF-1670-4A89-A44D-7EB7801CC40D}" type="pres">
      <dgm:prSet presAssocID="{AED0C04B-4EF3-4F2F-B2E9-909DFAE08E99}" presName="node" presStyleLbl="node1" presStyleIdx="1" presStyleCnt="5">
        <dgm:presLayoutVars>
          <dgm:bulletEnabled val="1"/>
        </dgm:presLayoutVars>
      </dgm:prSet>
      <dgm:spPr>
        <a:prstGeom prst="rect">
          <a:avLst/>
        </a:prstGeom>
      </dgm:spPr>
    </dgm:pt>
    <dgm:pt modelId="{6BF340F1-0840-4C6A-8790-FC5665CA60A1}" type="pres">
      <dgm:prSet presAssocID="{AED0C04B-4EF3-4F2F-B2E9-909DFAE08E99}" presName="spNode" presStyleCnt="0"/>
      <dgm:spPr/>
    </dgm:pt>
    <dgm:pt modelId="{DD54FB98-A761-4598-831D-3E875F7CECEC}" type="pres">
      <dgm:prSet presAssocID="{FEDE268E-20DC-4391-ABCC-23D0D04508DD}" presName="sibTrans" presStyleLbl="sibTrans1D1" presStyleIdx="1" presStyleCnt="5"/>
      <dgm:spPr/>
    </dgm:pt>
    <dgm:pt modelId="{1D61247E-A755-47A6-A166-762B49916340}" type="pres">
      <dgm:prSet presAssocID="{E1AB6A55-C1F3-42DF-AE90-B970274AB892}" presName="node" presStyleLbl="node1" presStyleIdx="2" presStyleCnt="5">
        <dgm:presLayoutVars>
          <dgm:bulletEnabled val="1"/>
        </dgm:presLayoutVars>
      </dgm:prSet>
      <dgm:spPr>
        <a:prstGeom prst="rect">
          <a:avLst/>
        </a:prstGeom>
      </dgm:spPr>
    </dgm:pt>
    <dgm:pt modelId="{04F9F2AF-39E9-46A5-A9C6-640A6B64E3BF}" type="pres">
      <dgm:prSet presAssocID="{E1AB6A55-C1F3-42DF-AE90-B970274AB892}" presName="spNode" presStyleCnt="0"/>
      <dgm:spPr/>
    </dgm:pt>
    <dgm:pt modelId="{B817D53F-0937-4769-AE02-35E31AE43B78}" type="pres">
      <dgm:prSet presAssocID="{88CB076C-3001-4441-B765-CCB54106C4F0}" presName="sibTrans" presStyleLbl="sibTrans1D1" presStyleIdx="2" presStyleCnt="5"/>
      <dgm:spPr/>
    </dgm:pt>
    <dgm:pt modelId="{5A198DA3-782C-4B89-A254-F09D38D1FF71}" type="pres">
      <dgm:prSet presAssocID="{01EABFE9-1655-402C-882F-50BC8E2A4E86}" presName="node" presStyleLbl="node1" presStyleIdx="3" presStyleCnt="5">
        <dgm:presLayoutVars>
          <dgm:bulletEnabled val="1"/>
        </dgm:presLayoutVars>
      </dgm:prSet>
      <dgm:spPr>
        <a:prstGeom prst="rect">
          <a:avLst/>
        </a:prstGeom>
      </dgm:spPr>
    </dgm:pt>
    <dgm:pt modelId="{A6860923-8807-4952-A932-BA8A61B3567F}" type="pres">
      <dgm:prSet presAssocID="{01EABFE9-1655-402C-882F-50BC8E2A4E86}" presName="spNode" presStyleCnt="0"/>
      <dgm:spPr/>
    </dgm:pt>
    <dgm:pt modelId="{48349487-0CC6-4633-B4C4-807FD278D699}" type="pres">
      <dgm:prSet presAssocID="{9C519227-CF6F-496A-8DBC-61CFFC11DF24}" presName="sibTrans" presStyleLbl="sibTrans1D1" presStyleIdx="3" presStyleCnt="5"/>
      <dgm:spPr/>
    </dgm:pt>
    <dgm:pt modelId="{4D6A0B6D-144E-450C-B058-82A54CF75B08}" type="pres">
      <dgm:prSet presAssocID="{0C9CE30B-B1B7-401B-8D34-FFD882E17947}" presName="node" presStyleLbl="node1" presStyleIdx="4" presStyleCnt="5">
        <dgm:presLayoutVars>
          <dgm:bulletEnabled val="1"/>
        </dgm:presLayoutVars>
      </dgm:prSet>
      <dgm:spPr>
        <a:prstGeom prst="rect">
          <a:avLst/>
        </a:prstGeom>
      </dgm:spPr>
    </dgm:pt>
    <dgm:pt modelId="{D0C399AF-4C3F-47A3-870D-3A1CEF834F47}" type="pres">
      <dgm:prSet presAssocID="{0C9CE30B-B1B7-401B-8D34-FFD882E17947}" presName="spNode" presStyleCnt="0"/>
      <dgm:spPr/>
    </dgm:pt>
    <dgm:pt modelId="{C99739C4-72A8-410B-8973-0F945C089CB7}" type="pres">
      <dgm:prSet presAssocID="{488FD50C-A289-4C78-9A73-1FFB4A3FD136}" presName="sibTrans" presStyleLbl="sibTrans1D1" presStyleIdx="4" presStyleCnt="5"/>
      <dgm:spPr/>
    </dgm:pt>
  </dgm:ptLst>
  <dgm:cxnLst>
    <dgm:cxn modelId="{441BCE04-852C-304C-BAB7-29BD37FDE15E}" type="presOf" srcId="{488FD50C-A289-4C78-9A73-1FFB4A3FD136}" destId="{C99739C4-72A8-410B-8973-0F945C089CB7}" srcOrd="0" destOrd="0" presId="urn:microsoft.com/office/officeart/2005/8/layout/cycle6"/>
    <dgm:cxn modelId="{69C7EF0A-0ABE-DE45-AAED-A98E9D18BD4D}" type="presOf" srcId="{E1AB6A55-C1F3-42DF-AE90-B970274AB892}" destId="{1D61247E-A755-47A6-A166-762B49916340}" srcOrd="0" destOrd="0" presId="urn:microsoft.com/office/officeart/2005/8/layout/cycle6"/>
    <dgm:cxn modelId="{E3972D0C-F3E3-2A47-8CF3-11AF26665DF7}" type="presOf" srcId="{565214CF-39F5-431B-A75B-DC5A32D7CD57}" destId="{09F78FEA-026F-4C3B-A47F-B8DC6DB4633B}" srcOrd="0" destOrd="0" presId="urn:microsoft.com/office/officeart/2005/8/layout/cycle6"/>
    <dgm:cxn modelId="{32C25614-5392-0C49-8319-EA001FD0E084}" type="presOf" srcId="{01EABFE9-1655-402C-882F-50BC8E2A4E86}" destId="{5A198DA3-782C-4B89-A254-F09D38D1FF71}" srcOrd="0" destOrd="0" presId="urn:microsoft.com/office/officeart/2005/8/layout/cycle6"/>
    <dgm:cxn modelId="{6B6C0C16-C8CC-4D97-9B65-88FF8818560A}" srcId="{565214CF-39F5-431B-A75B-DC5A32D7CD57}" destId="{E1AB6A55-C1F3-42DF-AE90-B970274AB892}" srcOrd="2" destOrd="0" parTransId="{BC7EC2C1-9E67-430D-9B9E-03ACA7D6B8BB}" sibTransId="{88CB076C-3001-4441-B765-CCB54106C4F0}"/>
    <dgm:cxn modelId="{E7C69B20-3DCB-024A-A515-32E803CA906A}" type="presOf" srcId="{AED0C04B-4EF3-4F2F-B2E9-909DFAE08E99}" destId="{0821BCBF-1670-4A89-A44D-7EB7801CC40D}" srcOrd="0" destOrd="0" presId="urn:microsoft.com/office/officeart/2005/8/layout/cycle6"/>
    <dgm:cxn modelId="{7583D322-90A6-42D5-A1E9-4EFDB0DDCBE4}" srcId="{565214CF-39F5-431B-A75B-DC5A32D7CD57}" destId="{01EABFE9-1655-402C-882F-50BC8E2A4E86}" srcOrd="3" destOrd="0" parTransId="{7E6625AA-21B3-40B2-A39C-F53EEF95DFD7}" sibTransId="{9C519227-CF6F-496A-8DBC-61CFFC11DF24}"/>
    <dgm:cxn modelId="{F5B4C024-9C73-2A46-8376-CBEAB097219F}" type="presOf" srcId="{0C9CE30B-B1B7-401B-8D34-FFD882E17947}" destId="{4D6A0B6D-144E-450C-B058-82A54CF75B08}" srcOrd="0" destOrd="0" presId="urn:microsoft.com/office/officeart/2005/8/layout/cycle6"/>
    <dgm:cxn modelId="{6061A12A-D82C-4C4B-9643-2B6736B2410A}" srcId="{565214CF-39F5-431B-A75B-DC5A32D7CD57}" destId="{AED0C04B-4EF3-4F2F-B2E9-909DFAE08E99}" srcOrd="1" destOrd="0" parTransId="{6153D5E5-AEB3-49A7-8F7B-770187CAB371}" sibTransId="{FEDE268E-20DC-4391-ABCC-23D0D04508DD}"/>
    <dgm:cxn modelId="{501F1738-A6A6-9E44-AB92-71770F8BD9DA}" type="presOf" srcId="{F7D4CCC8-1C75-4C22-94EF-5B264F59F814}" destId="{B40BB029-A56E-4B29-B2A5-6E2F3AD0E2C2}" srcOrd="0" destOrd="0" presId="urn:microsoft.com/office/officeart/2005/8/layout/cycle6"/>
    <dgm:cxn modelId="{4E12E8B6-FFA5-3447-AAFF-B9E9961426CA}" type="presOf" srcId="{5F9C6702-56C4-49C8-8A7D-AF330659D9E1}" destId="{F45A01F1-D7FC-4950-B979-0FC973A3ADE5}" srcOrd="0" destOrd="0" presId="urn:microsoft.com/office/officeart/2005/8/layout/cycle6"/>
    <dgm:cxn modelId="{A14029CC-33DE-43D7-B5BE-D0ED4F3CB7AF}" srcId="{565214CF-39F5-431B-A75B-DC5A32D7CD57}" destId="{0C9CE30B-B1B7-401B-8D34-FFD882E17947}" srcOrd="4" destOrd="0" parTransId="{20103433-B113-46EF-BCE1-B1449EA1FA8D}" sibTransId="{488FD50C-A289-4C78-9A73-1FFB4A3FD136}"/>
    <dgm:cxn modelId="{41EE70D7-8BCE-404D-A214-7948E1C04634}" srcId="{565214CF-39F5-431B-A75B-DC5A32D7CD57}" destId="{F7D4CCC8-1C75-4C22-94EF-5B264F59F814}" srcOrd="0" destOrd="0" parTransId="{FF1A228E-78BF-498E-9202-04DE4785B9D6}" sibTransId="{5F9C6702-56C4-49C8-8A7D-AF330659D9E1}"/>
    <dgm:cxn modelId="{CDDFCAE0-19C8-904D-B883-0ED89733443D}" type="presOf" srcId="{9C519227-CF6F-496A-8DBC-61CFFC11DF24}" destId="{48349487-0CC6-4633-B4C4-807FD278D699}" srcOrd="0" destOrd="0" presId="urn:microsoft.com/office/officeart/2005/8/layout/cycle6"/>
    <dgm:cxn modelId="{E126D3EA-7446-F842-8691-9CA1AFDF07F0}" type="presOf" srcId="{88CB076C-3001-4441-B765-CCB54106C4F0}" destId="{B817D53F-0937-4769-AE02-35E31AE43B78}" srcOrd="0" destOrd="0" presId="urn:microsoft.com/office/officeart/2005/8/layout/cycle6"/>
    <dgm:cxn modelId="{8E1E9AED-E926-764D-A2FF-A5B05B56AA37}" type="presOf" srcId="{FEDE268E-20DC-4391-ABCC-23D0D04508DD}" destId="{DD54FB98-A761-4598-831D-3E875F7CECEC}" srcOrd="0" destOrd="0" presId="urn:microsoft.com/office/officeart/2005/8/layout/cycle6"/>
    <dgm:cxn modelId="{7D0494D0-AD77-0A4B-927F-B2591B68DCD0}" type="presParOf" srcId="{09F78FEA-026F-4C3B-A47F-B8DC6DB4633B}" destId="{B40BB029-A56E-4B29-B2A5-6E2F3AD0E2C2}" srcOrd="0" destOrd="0" presId="urn:microsoft.com/office/officeart/2005/8/layout/cycle6"/>
    <dgm:cxn modelId="{381EE30C-10E2-4C41-8280-64748D515250}" type="presParOf" srcId="{09F78FEA-026F-4C3B-A47F-B8DC6DB4633B}" destId="{8DC78B4E-18DA-4A91-AC52-9816BDDEB388}" srcOrd="1" destOrd="0" presId="urn:microsoft.com/office/officeart/2005/8/layout/cycle6"/>
    <dgm:cxn modelId="{F20F81A8-BE45-F141-BA62-8FD247243BA9}" type="presParOf" srcId="{09F78FEA-026F-4C3B-A47F-B8DC6DB4633B}" destId="{F45A01F1-D7FC-4950-B979-0FC973A3ADE5}" srcOrd="2" destOrd="0" presId="urn:microsoft.com/office/officeart/2005/8/layout/cycle6"/>
    <dgm:cxn modelId="{A9914681-2470-1642-B85F-902978A53033}" type="presParOf" srcId="{09F78FEA-026F-4C3B-A47F-B8DC6DB4633B}" destId="{0821BCBF-1670-4A89-A44D-7EB7801CC40D}" srcOrd="3" destOrd="0" presId="urn:microsoft.com/office/officeart/2005/8/layout/cycle6"/>
    <dgm:cxn modelId="{9927A53B-EE9F-7A45-8362-E1853387B57E}" type="presParOf" srcId="{09F78FEA-026F-4C3B-A47F-B8DC6DB4633B}" destId="{6BF340F1-0840-4C6A-8790-FC5665CA60A1}" srcOrd="4" destOrd="0" presId="urn:microsoft.com/office/officeart/2005/8/layout/cycle6"/>
    <dgm:cxn modelId="{855EAE11-4FFE-E542-91CF-688FC45BDCA3}" type="presParOf" srcId="{09F78FEA-026F-4C3B-A47F-B8DC6DB4633B}" destId="{DD54FB98-A761-4598-831D-3E875F7CECEC}" srcOrd="5" destOrd="0" presId="urn:microsoft.com/office/officeart/2005/8/layout/cycle6"/>
    <dgm:cxn modelId="{A7813473-9869-784A-9F07-80C5E442FFC4}" type="presParOf" srcId="{09F78FEA-026F-4C3B-A47F-B8DC6DB4633B}" destId="{1D61247E-A755-47A6-A166-762B49916340}" srcOrd="6" destOrd="0" presId="urn:microsoft.com/office/officeart/2005/8/layout/cycle6"/>
    <dgm:cxn modelId="{CC3CF6AF-35E2-1946-A1ED-6FB68DAAC0B3}" type="presParOf" srcId="{09F78FEA-026F-4C3B-A47F-B8DC6DB4633B}" destId="{04F9F2AF-39E9-46A5-A9C6-640A6B64E3BF}" srcOrd="7" destOrd="0" presId="urn:microsoft.com/office/officeart/2005/8/layout/cycle6"/>
    <dgm:cxn modelId="{F346FBFF-0BE6-8E4E-9B81-4C483A55389C}" type="presParOf" srcId="{09F78FEA-026F-4C3B-A47F-B8DC6DB4633B}" destId="{B817D53F-0937-4769-AE02-35E31AE43B78}" srcOrd="8" destOrd="0" presId="urn:microsoft.com/office/officeart/2005/8/layout/cycle6"/>
    <dgm:cxn modelId="{EF492A1A-756A-8542-9639-540C2F0DD26F}" type="presParOf" srcId="{09F78FEA-026F-4C3B-A47F-B8DC6DB4633B}" destId="{5A198DA3-782C-4B89-A254-F09D38D1FF71}" srcOrd="9" destOrd="0" presId="urn:microsoft.com/office/officeart/2005/8/layout/cycle6"/>
    <dgm:cxn modelId="{7A7B7474-7ACB-A14A-862E-56F9CA195BEB}" type="presParOf" srcId="{09F78FEA-026F-4C3B-A47F-B8DC6DB4633B}" destId="{A6860923-8807-4952-A932-BA8A61B3567F}" srcOrd="10" destOrd="0" presId="urn:microsoft.com/office/officeart/2005/8/layout/cycle6"/>
    <dgm:cxn modelId="{3F303CD4-3E5C-A74B-85E0-E5C94777DE36}" type="presParOf" srcId="{09F78FEA-026F-4C3B-A47F-B8DC6DB4633B}" destId="{48349487-0CC6-4633-B4C4-807FD278D699}" srcOrd="11" destOrd="0" presId="urn:microsoft.com/office/officeart/2005/8/layout/cycle6"/>
    <dgm:cxn modelId="{3FCB34D0-B4AE-F641-89BB-8E0E593EE9E3}" type="presParOf" srcId="{09F78FEA-026F-4C3B-A47F-B8DC6DB4633B}" destId="{4D6A0B6D-144E-450C-B058-82A54CF75B08}" srcOrd="12" destOrd="0" presId="urn:microsoft.com/office/officeart/2005/8/layout/cycle6"/>
    <dgm:cxn modelId="{AFC344A9-B18E-8746-840F-85F63B0AC0CC}" type="presParOf" srcId="{09F78FEA-026F-4C3B-A47F-B8DC6DB4633B}" destId="{D0C399AF-4C3F-47A3-870D-3A1CEF834F47}" srcOrd="13" destOrd="0" presId="urn:microsoft.com/office/officeart/2005/8/layout/cycle6"/>
    <dgm:cxn modelId="{72C72C2F-5CBF-A14B-A7A0-47F2BFB6D0CE}" type="presParOf" srcId="{09F78FEA-026F-4C3B-A47F-B8DC6DB4633B}" destId="{C99739C4-72A8-410B-8973-0F945C089CB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BB029-A56E-4B29-B2A5-6E2F3AD0E2C2}">
      <dsp:nvSpPr>
        <dsp:cNvPr id="0" name=""/>
        <dsp:cNvSpPr/>
      </dsp:nvSpPr>
      <dsp:spPr>
        <a:xfrm>
          <a:off x="2768799" y="2458"/>
          <a:ext cx="1590624" cy="10339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Improved power density </a:t>
          </a:r>
        </a:p>
      </dsp:txBody>
      <dsp:txXfrm>
        <a:off x="2768799" y="2458"/>
        <a:ext cx="1590624" cy="1033905"/>
      </dsp:txXfrm>
    </dsp:sp>
    <dsp:sp modelId="{F45A01F1-D7FC-4950-B979-0FC973A3ADE5}">
      <dsp:nvSpPr>
        <dsp:cNvPr id="0" name=""/>
        <dsp:cNvSpPr/>
      </dsp:nvSpPr>
      <dsp:spPr>
        <a:xfrm>
          <a:off x="1498794" y="519411"/>
          <a:ext cx="4130635" cy="4130635"/>
        </a:xfrm>
        <a:custGeom>
          <a:avLst/>
          <a:gdLst/>
          <a:ahLst/>
          <a:cxnLst/>
          <a:rect l="0" t="0" r="0" b="0"/>
          <a:pathLst>
            <a:path>
              <a:moveTo>
                <a:pt x="2871552" y="163865"/>
              </a:moveTo>
              <a:arcTo wR="2065317" hR="2065317" stAng="17578646" swAng="196110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21BCBF-1670-4A89-A44D-7EB7801CC40D}">
      <dsp:nvSpPr>
        <dsp:cNvPr id="0" name=""/>
        <dsp:cNvSpPr/>
      </dsp:nvSpPr>
      <dsp:spPr>
        <a:xfrm>
          <a:off x="4733033" y="1429557"/>
          <a:ext cx="1590624" cy="10339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i="0" u="none" kern="1200" dirty="0"/>
            <a:t>Adaptations for truck/HD environments</a:t>
          </a:r>
          <a:endParaRPr lang="en-US" sz="1600" kern="1200" dirty="0"/>
        </a:p>
      </dsp:txBody>
      <dsp:txXfrm>
        <a:off x="4733033" y="1429557"/>
        <a:ext cx="1590624" cy="1033905"/>
      </dsp:txXfrm>
    </dsp:sp>
    <dsp:sp modelId="{DD54FB98-A761-4598-831D-3E875F7CECEC}">
      <dsp:nvSpPr>
        <dsp:cNvPr id="0" name=""/>
        <dsp:cNvSpPr/>
      </dsp:nvSpPr>
      <dsp:spPr>
        <a:xfrm>
          <a:off x="1498794" y="519411"/>
          <a:ext cx="4130635" cy="4130635"/>
        </a:xfrm>
        <a:custGeom>
          <a:avLst/>
          <a:gdLst/>
          <a:ahLst/>
          <a:cxnLst/>
          <a:rect l="0" t="0" r="0" b="0"/>
          <a:pathLst>
            <a:path>
              <a:moveTo>
                <a:pt x="4127806" y="1957252"/>
              </a:moveTo>
              <a:arcTo wR="2065317" hR="2065317" stAng="21420042" swAng="2195972"/>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61247E-A755-47A6-A166-762B49916340}">
      <dsp:nvSpPr>
        <dsp:cNvPr id="0" name=""/>
        <dsp:cNvSpPr/>
      </dsp:nvSpPr>
      <dsp:spPr>
        <a:xfrm>
          <a:off x="3982763" y="3738653"/>
          <a:ext cx="1590624" cy="10339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i="0" u="none" kern="1200" dirty="0"/>
            <a:t>Increased operating temperature</a:t>
          </a:r>
          <a:endParaRPr lang="en-US" sz="1600" kern="1200" dirty="0"/>
        </a:p>
      </dsp:txBody>
      <dsp:txXfrm>
        <a:off x="3982763" y="3738653"/>
        <a:ext cx="1590624" cy="1033905"/>
      </dsp:txXfrm>
    </dsp:sp>
    <dsp:sp modelId="{B817D53F-0937-4769-AE02-35E31AE43B78}">
      <dsp:nvSpPr>
        <dsp:cNvPr id="0" name=""/>
        <dsp:cNvSpPr/>
      </dsp:nvSpPr>
      <dsp:spPr>
        <a:xfrm>
          <a:off x="1498794" y="519411"/>
          <a:ext cx="4130635" cy="4130635"/>
        </a:xfrm>
        <a:custGeom>
          <a:avLst/>
          <a:gdLst/>
          <a:ahLst/>
          <a:cxnLst/>
          <a:rect l="0" t="0" r="0" b="0"/>
          <a:pathLst>
            <a:path>
              <a:moveTo>
                <a:pt x="2475766" y="4089439"/>
              </a:moveTo>
              <a:arcTo wR="2065317" hR="2065317" stAng="4712224" swAng="1375551"/>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198DA3-782C-4B89-A254-F09D38D1FF71}">
      <dsp:nvSpPr>
        <dsp:cNvPr id="0" name=""/>
        <dsp:cNvSpPr/>
      </dsp:nvSpPr>
      <dsp:spPr>
        <a:xfrm>
          <a:off x="1554836" y="3738653"/>
          <a:ext cx="1590624" cy="10339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i="0" u="none" kern="1200" dirty="0"/>
            <a:t>Simplified system integration</a:t>
          </a:r>
          <a:endParaRPr lang="en-US" sz="1600" kern="1200" dirty="0"/>
        </a:p>
      </dsp:txBody>
      <dsp:txXfrm>
        <a:off x="1554836" y="3738653"/>
        <a:ext cx="1590624" cy="1033905"/>
      </dsp:txXfrm>
    </dsp:sp>
    <dsp:sp modelId="{48349487-0CC6-4633-B4C4-807FD278D699}">
      <dsp:nvSpPr>
        <dsp:cNvPr id="0" name=""/>
        <dsp:cNvSpPr/>
      </dsp:nvSpPr>
      <dsp:spPr>
        <a:xfrm>
          <a:off x="1498794" y="519411"/>
          <a:ext cx="4130635" cy="4130635"/>
        </a:xfrm>
        <a:custGeom>
          <a:avLst/>
          <a:gdLst/>
          <a:ahLst/>
          <a:cxnLst/>
          <a:rect l="0" t="0" r="0" b="0"/>
          <a:pathLst>
            <a:path>
              <a:moveTo>
                <a:pt x="345075" y="3208253"/>
              </a:moveTo>
              <a:arcTo wR="2065317" hR="2065317" stAng="8783986" swAng="2195972"/>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6A0B6D-144E-450C-B058-82A54CF75B08}">
      <dsp:nvSpPr>
        <dsp:cNvPr id="0" name=""/>
        <dsp:cNvSpPr/>
      </dsp:nvSpPr>
      <dsp:spPr>
        <a:xfrm>
          <a:off x="804566" y="1429557"/>
          <a:ext cx="1590624" cy="10339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0" i="0" u="none" kern="1200" dirty="0"/>
            <a:t>Reduced catalyst loading </a:t>
          </a:r>
          <a:endParaRPr lang="en-US" sz="1600" kern="1200" dirty="0"/>
        </a:p>
      </dsp:txBody>
      <dsp:txXfrm>
        <a:off x="804566" y="1429557"/>
        <a:ext cx="1590624" cy="1033905"/>
      </dsp:txXfrm>
    </dsp:sp>
    <dsp:sp modelId="{C99739C4-72A8-410B-8973-0F945C089CB7}">
      <dsp:nvSpPr>
        <dsp:cNvPr id="0" name=""/>
        <dsp:cNvSpPr/>
      </dsp:nvSpPr>
      <dsp:spPr>
        <a:xfrm>
          <a:off x="1498794" y="519411"/>
          <a:ext cx="4130635" cy="4130635"/>
        </a:xfrm>
        <a:custGeom>
          <a:avLst/>
          <a:gdLst/>
          <a:ahLst/>
          <a:cxnLst/>
          <a:rect l="0" t="0" r="0" b="0"/>
          <a:pathLst>
            <a:path>
              <a:moveTo>
                <a:pt x="359923" y="900342"/>
              </a:moveTo>
              <a:arcTo wR="2065317" hR="2065317" stAng="12860247" swAng="196110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0FDCF0-DFFB-453C-8C89-9E01AD1FC1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824B94DE-B6CD-4C97-AB67-8C0BC12836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BEEEF-C814-4227-9D3B-7A7B89BC0799}" type="datetimeFigureOut">
              <a:rPr lang="en-CA" smtClean="0"/>
              <a:t>2021-04-20</a:t>
            </a:fld>
            <a:endParaRPr lang="en-CA"/>
          </a:p>
        </p:txBody>
      </p:sp>
      <p:sp>
        <p:nvSpPr>
          <p:cNvPr id="4" name="Footer Placeholder 3">
            <a:extLst>
              <a:ext uri="{FF2B5EF4-FFF2-40B4-BE49-F238E27FC236}">
                <a16:creationId xmlns:a16="http://schemas.microsoft.com/office/drawing/2014/main" id="{FEEA35BF-EC05-4A1F-BFA7-5F30F96EFF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2FE4CE61-94A1-4D32-83DC-427EF4F22C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4FDE9D-2BE8-43B9-8F66-CF8BB7A9FFEE}" type="slidenum">
              <a:rPr lang="en-CA" smtClean="0"/>
              <a:t>‹#›</a:t>
            </a:fld>
            <a:endParaRPr lang="en-CA"/>
          </a:p>
        </p:txBody>
      </p:sp>
    </p:spTree>
    <p:extLst>
      <p:ext uri="{BB962C8B-B14F-4D97-AF65-F5344CB8AC3E}">
        <p14:creationId xmlns:p14="http://schemas.microsoft.com/office/powerpoint/2010/main" val="10421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8920B6-C0E7-3243-9F34-C5E06C0BB6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C49922-A8AC-AB44-9329-5A1C9E1AC41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F5CFF-76D3-CE41-A511-2658A98D656C}" type="datetimeFigureOut">
              <a:rPr lang="en-US" smtClean="0"/>
              <a:t>4/20/2021</a:t>
            </a:fld>
            <a:endParaRPr lang="en-US"/>
          </a:p>
        </p:txBody>
      </p:sp>
      <p:sp>
        <p:nvSpPr>
          <p:cNvPr id="4" name="Slide Image Placeholder 3">
            <a:extLst>
              <a:ext uri="{FF2B5EF4-FFF2-40B4-BE49-F238E27FC236}">
                <a16:creationId xmlns:a16="http://schemas.microsoft.com/office/drawing/2014/main" id="{5322484D-2507-8C4A-80C1-3AE1D4865FE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AF3929C0-01B9-A14C-BAAE-ED219979F31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E175AB90-F639-284E-A122-2035633EA0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56550E5C-DBC0-F54C-AE65-987A6402A07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FE437-58A4-A349-ACE1-C53E0B00AFF0}" type="slidenum">
              <a:rPr lang="en-US" smtClean="0"/>
              <a:t>‹#›</a:t>
            </a:fld>
            <a:endParaRPr lang="en-US"/>
          </a:p>
        </p:txBody>
      </p:sp>
    </p:spTree>
    <p:extLst>
      <p:ext uri="{BB962C8B-B14F-4D97-AF65-F5344CB8AC3E}">
        <p14:creationId xmlns:p14="http://schemas.microsoft.com/office/powerpoint/2010/main" val="21827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eichai.com/"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blog.ballard.com/new-fuel-cell-production-process" TargetMode="External"/><Relationship Id="rId4" Type="http://schemas.openxmlformats.org/officeDocument/2006/relationships/hyperlink" Target="https://blog.ballard.com/bipolar-plat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C61FE437-58A4-A349-ACE1-C53E0B00AFF0}" type="slidenum">
              <a:rPr lang="en-US" smtClean="0"/>
              <a:t>1</a:t>
            </a:fld>
            <a:endParaRPr lang="en-US"/>
          </a:p>
        </p:txBody>
      </p:sp>
    </p:spTree>
    <p:extLst>
      <p:ext uri="{BB962C8B-B14F-4D97-AF65-F5344CB8AC3E}">
        <p14:creationId xmlns:p14="http://schemas.microsoft.com/office/powerpoint/2010/main" val="1282744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strength is in leveraging our years of experience and expertise in the design, development, manufacture and support of high performance, highly durable fuel cell modules for heavy duty applications (especially in buses). We’re bringing that value to our rail partners. They’re teaching us about the specific requirements of their applications. </a:t>
            </a:r>
          </a:p>
        </p:txBody>
      </p:sp>
      <p:sp>
        <p:nvSpPr>
          <p:cNvPr id="4" name="Slide Number Placeholder 3"/>
          <p:cNvSpPr>
            <a:spLocks noGrp="1"/>
          </p:cNvSpPr>
          <p:nvPr>
            <p:ph type="sldNum" sz="quarter" idx="5"/>
          </p:nvPr>
        </p:nvSpPr>
        <p:spPr/>
        <p:txBody>
          <a:bodyPr/>
          <a:lstStyle/>
          <a:p>
            <a:fld id="{C61FE437-58A4-A349-ACE1-C53E0B00AFF0}" type="slidenum">
              <a:rPr lang="en-US" smtClean="0"/>
              <a:t>15</a:t>
            </a:fld>
            <a:endParaRPr lang="en-US"/>
          </a:p>
        </p:txBody>
      </p:sp>
    </p:spTree>
    <p:extLst>
      <p:ext uri="{BB962C8B-B14F-4D97-AF65-F5344CB8AC3E}">
        <p14:creationId xmlns:p14="http://schemas.microsoft.com/office/powerpoint/2010/main" val="407674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Fuel cell system design considerations for rail:</a:t>
            </a:r>
          </a:p>
          <a:p>
            <a:pPr marL="171450" indent="-171450">
              <a:buFont typeface="Arial" panose="020B0604020202020204" pitchFamily="34" charset="0"/>
              <a:buChar char="•"/>
            </a:pPr>
            <a:r>
              <a:rPr lang="en-CA" dirty="0"/>
              <a:t>Balance of plant component choice to meet customers’ requirements</a:t>
            </a:r>
          </a:p>
          <a:p>
            <a:pPr marL="628650" lvl="1" indent="-171450">
              <a:buFont typeface="Arial" panose="020B0604020202020204" pitchFamily="34" charset="0"/>
              <a:buChar char="•"/>
            </a:pPr>
            <a:r>
              <a:rPr lang="en-CA" dirty="0"/>
              <a:t>Reduce noise level</a:t>
            </a:r>
          </a:p>
          <a:p>
            <a:pPr marL="628650" lvl="1" indent="-171450">
              <a:buFont typeface="Arial" panose="020B0604020202020204" pitchFamily="34" charset="0"/>
              <a:buChar char="•"/>
            </a:pPr>
            <a:r>
              <a:rPr lang="en-CA" dirty="0"/>
              <a:t>Meet system weight targets</a:t>
            </a:r>
          </a:p>
          <a:p>
            <a:pPr marL="628650" lvl="1" indent="-171450">
              <a:buFont typeface="Arial" panose="020B0604020202020204" pitchFamily="34" charset="0"/>
              <a:buChar char="•"/>
            </a:pPr>
            <a:r>
              <a:rPr lang="en-CA" dirty="0"/>
              <a:t>Meet durability requirements (shock and vibration)</a:t>
            </a:r>
          </a:p>
          <a:p>
            <a:pPr marL="628650" lvl="1"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Modular, scalable configuration</a:t>
            </a:r>
          </a:p>
          <a:p>
            <a:pPr marL="628650" lvl="1" indent="-171450">
              <a:buFont typeface="Arial" panose="020B0604020202020204" pitchFamily="34" charset="0"/>
              <a:buChar char="•"/>
            </a:pPr>
            <a:r>
              <a:rPr lang="en-CA" dirty="0"/>
              <a:t>100kW modules can be combined for customizable power levels</a:t>
            </a:r>
          </a:p>
          <a:p>
            <a:pPr marL="628650" lvl="1" indent="-171450">
              <a:buFont typeface="Arial" panose="020B0604020202020204" pitchFamily="34" charset="0"/>
              <a:buChar char="•"/>
            </a:pPr>
            <a:r>
              <a:rPr lang="en-CA" dirty="0"/>
              <a:t>“building blocks” can be distributed through rail cars</a:t>
            </a:r>
          </a:p>
          <a:p>
            <a:pPr marL="628650" lvl="1" indent="-171450">
              <a:buFont typeface="Arial" panose="020B0604020202020204" pitchFamily="34" charset="0"/>
              <a:buChar char="•"/>
            </a:pPr>
            <a:r>
              <a:rPr lang="en-CA" dirty="0"/>
              <a:t>Flexible placement to meet space constraints</a:t>
            </a:r>
          </a:p>
          <a:p>
            <a:pPr marL="628650" lvl="1"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Safety</a:t>
            </a:r>
          </a:p>
          <a:p>
            <a:pPr marL="628650" lvl="1" indent="-171450">
              <a:buFont typeface="Arial" panose="020B0604020202020204" pitchFamily="34" charset="0"/>
              <a:buChar char="•"/>
            </a:pPr>
            <a:r>
              <a:rPr lang="en-CA" dirty="0"/>
              <a:t>Enclosure designed to prevent dust ingress (risk to electrical components)</a:t>
            </a:r>
          </a:p>
          <a:p>
            <a:pPr marL="628650" lvl="1" indent="-171450">
              <a:buFont typeface="Arial" panose="020B0604020202020204" pitchFamily="34" charset="0"/>
              <a:buChar char="•"/>
            </a:pPr>
            <a:r>
              <a:rPr lang="en-CA" dirty="0"/>
              <a:t>Fire protection (especially a concern in tunnels)</a:t>
            </a:r>
          </a:p>
          <a:p>
            <a:pPr marL="628650" lvl="1" indent="-171450">
              <a:buFont typeface="Arial" panose="020B0604020202020204" pitchFamily="34" charset="0"/>
              <a:buChar char="•"/>
            </a:pPr>
            <a:endParaRPr lang="en-CA" dirty="0"/>
          </a:p>
          <a:p>
            <a:pPr marL="171450" lvl="0" indent="-171450">
              <a:buFont typeface="Arial" panose="020B0604020202020204" pitchFamily="34" charset="0"/>
              <a:buChar char="•"/>
            </a:pPr>
            <a:r>
              <a:rPr lang="en-CA" dirty="0"/>
              <a:t>Durability</a:t>
            </a:r>
          </a:p>
          <a:p>
            <a:pPr marL="628650" lvl="1" indent="-171450">
              <a:buFont typeface="Arial" panose="020B0604020202020204" pitchFamily="34" charset="0"/>
              <a:buChar char="•"/>
            </a:pPr>
            <a:r>
              <a:rPr lang="en-CA" dirty="0"/>
              <a:t>Frame designed to meet shock and vibration profile of the rail duty cycle</a:t>
            </a:r>
          </a:p>
        </p:txBody>
      </p:sp>
      <p:sp>
        <p:nvSpPr>
          <p:cNvPr id="4" name="Slide Number Placeholder 3"/>
          <p:cNvSpPr>
            <a:spLocks noGrp="1"/>
          </p:cNvSpPr>
          <p:nvPr>
            <p:ph type="sldNum" sz="quarter" idx="5"/>
          </p:nvPr>
        </p:nvSpPr>
        <p:spPr/>
        <p:txBody>
          <a:bodyPr/>
          <a:lstStyle/>
          <a:p>
            <a:fld id="{C61FE437-58A4-A349-ACE1-C53E0B00AFF0}" type="slidenum">
              <a:rPr lang="en-US" smtClean="0"/>
              <a:t>16</a:t>
            </a:fld>
            <a:endParaRPr lang="en-US"/>
          </a:p>
        </p:txBody>
      </p:sp>
    </p:spTree>
    <p:extLst>
      <p:ext uri="{BB962C8B-B14F-4D97-AF65-F5344CB8AC3E}">
        <p14:creationId xmlns:p14="http://schemas.microsoft.com/office/powerpoint/2010/main" val="102047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FE437-58A4-A349-ACE1-C53E0B00AFF0}" type="slidenum">
              <a:rPr lang="en-US" smtClean="0"/>
              <a:t>19</a:t>
            </a:fld>
            <a:endParaRPr lang="en-US"/>
          </a:p>
        </p:txBody>
      </p:sp>
    </p:spTree>
    <p:extLst>
      <p:ext uri="{BB962C8B-B14F-4D97-AF65-F5344CB8AC3E}">
        <p14:creationId xmlns:p14="http://schemas.microsoft.com/office/powerpoint/2010/main" val="50068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Slide provided by Joanna. Contact her directly for further details.</a:t>
            </a:r>
          </a:p>
        </p:txBody>
      </p:sp>
      <p:sp>
        <p:nvSpPr>
          <p:cNvPr id="4" name="Slide Number Placeholder 3"/>
          <p:cNvSpPr>
            <a:spLocks noGrp="1"/>
          </p:cNvSpPr>
          <p:nvPr>
            <p:ph type="sldNum" sz="quarter" idx="5"/>
          </p:nvPr>
        </p:nvSpPr>
        <p:spPr/>
        <p:txBody>
          <a:bodyPr/>
          <a:lstStyle/>
          <a:p>
            <a:fld id="{C61FE437-58A4-A349-ACE1-C53E0B00AFF0}" type="slidenum">
              <a:rPr lang="en-US" smtClean="0"/>
              <a:t>20</a:t>
            </a:fld>
            <a:endParaRPr lang="en-US"/>
          </a:p>
        </p:txBody>
      </p:sp>
    </p:spTree>
    <p:extLst>
      <p:ext uri="{BB962C8B-B14F-4D97-AF65-F5344CB8AC3E}">
        <p14:creationId xmlns:p14="http://schemas.microsoft.com/office/powerpoint/2010/main" val="59791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 this case study for more details:</a:t>
            </a:r>
          </a:p>
          <a:p>
            <a:r>
              <a:rPr lang="en-CA" dirty="0"/>
              <a:t>https://www.ballard.com/docs/default-source/motive-modules-documents/case-study-foshan-gaming-tram-final-web.pdf?sfvrsn=935ddd80_2</a:t>
            </a:r>
          </a:p>
          <a:p>
            <a:endParaRPr lang="en-CA" dirty="0"/>
          </a:p>
        </p:txBody>
      </p:sp>
      <p:sp>
        <p:nvSpPr>
          <p:cNvPr id="4" name="Slide Number Placeholder 3"/>
          <p:cNvSpPr>
            <a:spLocks noGrp="1"/>
          </p:cNvSpPr>
          <p:nvPr>
            <p:ph type="sldNum" sz="quarter" idx="5"/>
          </p:nvPr>
        </p:nvSpPr>
        <p:spPr/>
        <p:txBody>
          <a:bodyPr/>
          <a:lstStyle/>
          <a:p>
            <a:fld id="{C61FE437-58A4-A349-ACE1-C53E0B00AFF0}" type="slidenum">
              <a:rPr lang="en-US" smtClean="0"/>
              <a:t>21</a:t>
            </a:fld>
            <a:endParaRPr lang="en-US"/>
          </a:p>
        </p:txBody>
      </p:sp>
    </p:spTree>
    <p:extLst>
      <p:ext uri="{BB962C8B-B14F-4D97-AF65-F5344CB8AC3E}">
        <p14:creationId xmlns:p14="http://schemas.microsoft.com/office/powerpoint/2010/main" val="327059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 this case study for more details:</a:t>
            </a:r>
          </a:p>
          <a:p>
            <a:r>
              <a:rPr lang="en-CA" dirty="0"/>
              <a:t>https://www.ballard.com/docs/default-source/motive-modules-documents/case-study-foshan-gaming-tram-final-web.pdf?sfvrsn=935ddd80_2</a:t>
            </a:r>
          </a:p>
          <a:p>
            <a:endParaRPr lang="en-CA" dirty="0"/>
          </a:p>
        </p:txBody>
      </p:sp>
      <p:sp>
        <p:nvSpPr>
          <p:cNvPr id="4" name="Slide Number Placeholder 3"/>
          <p:cNvSpPr>
            <a:spLocks noGrp="1"/>
          </p:cNvSpPr>
          <p:nvPr>
            <p:ph type="sldNum" sz="quarter" idx="5"/>
          </p:nvPr>
        </p:nvSpPr>
        <p:spPr/>
        <p:txBody>
          <a:bodyPr/>
          <a:lstStyle/>
          <a:p>
            <a:fld id="{C61FE437-58A4-A349-ACE1-C53E0B00AFF0}" type="slidenum">
              <a:rPr lang="en-US" smtClean="0"/>
              <a:t>22</a:t>
            </a:fld>
            <a:endParaRPr lang="en-US"/>
          </a:p>
        </p:txBody>
      </p:sp>
    </p:spTree>
    <p:extLst>
      <p:ext uri="{BB962C8B-B14F-4D97-AF65-F5344CB8AC3E}">
        <p14:creationId xmlns:p14="http://schemas.microsoft.com/office/powerpoint/2010/main" val="219228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At Ballard, we plan to drive further fuel cell system cost reduction in four key ways:</a:t>
            </a:r>
          </a:p>
          <a:p>
            <a:endParaRPr lang="en-CA" sz="1200" b="0" i="0" kern="1200" dirty="0">
              <a:solidFill>
                <a:schemeClr val="tx1"/>
              </a:solidFill>
              <a:effectLst/>
              <a:latin typeface="+mn-lt"/>
              <a:ea typeface="+mn-ea"/>
              <a:cs typeface="+mn-cs"/>
            </a:endParaRPr>
          </a:p>
          <a:p>
            <a:pPr marL="228600" indent="-228600">
              <a:buFont typeface="+mj-lt"/>
              <a:buAutoNum type="arabicPeriod"/>
            </a:pPr>
            <a:r>
              <a:rPr lang="en-CA" sz="1200" b="0" i="0" kern="1200" dirty="0">
                <a:solidFill>
                  <a:schemeClr val="tx1"/>
                </a:solidFill>
                <a:effectLst/>
                <a:latin typeface="+mn-lt"/>
                <a:ea typeface="+mn-ea"/>
                <a:cs typeface="+mn-cs"/>
              </a:rPr>
              <a:t>Building strategic industrial partnerships to accelerate industrialization </a:t>
            </a:r>
          </a:p>
          <a:p>
            <a:r>
              <a:rPr lang="en-CA" sz="1200" b="0" i="0" kern="1200" dirty="0">
                <a:solidFill>
                  <a:schemeClr val="tx1"/>
                </a:solidFill>
                <a:effectLst/>
                <a:latin typeface="+mn-lt"/>
                <a:ea typeface="+mn-ea"/>
                <a:cs typeface="+mn-cs"/>
              </a:rPr>
              <a:t>There is enormous potential for cost reduction by industrializing fuel cell manufacturing. Today, fuel cells are only made in the thousands. Compared to the hundreds of thousands of batteries, and millions of diesel engines being produced, fuel cell production is very low. This is one of the reasons why we partnered in 2018 with </a:t>
            </a:r>
            <a:r>
              <a:rPr lang="en-CA" sz="1200" b="0" i="0" u="sng" kern="1200" dirty="0" err="1">
                <a:solidFill>
                  <a:schemeClr val="tx1"/>
                </a:solidFill>
                <a:effectLst/>
                <a:latin typeface="+mn-lt"/>
                <a:ea typeface="+mn-ea"/>
                <a:cs typeface="+mn-cs"/>
                <a:hlinkClick r:id="rId3"/>
              </a:rPr>
              <a:t>Weichai</a:t>
            </a:r>
            <a:r>
              <a:rPr lang="en-CA" sz="1200" b="0" i="0" u="sng" kern="1200" dirty="0">
                <a:solidFill>
                  <a:schemeClr val="tx1"/>
                </a:solidFill>
                <a:effectLst/>
                <a:latin typeface="+mn-lt"/>
                <a:ea typeface="+mn-ea"/>
                <a:cs typeface="+mn-cs"/>
                <a:hlinkClick r:id="rId3"/>
              </a:rPr>
              <a:t> in China</a:t>
            </a:r>
            <a:r>
              <a:rPr lang="en-CA" sz="1200" b="0" i="0" kern="1200" dirty="0">
                <a:solidFill>
                  <a:schemeClr val="tx1"/>
                </a:solidFill>
                <a:effectLst/>
                <a:latin typeface="+mn-lt"/>
                <a:ea typeface="+mn-ea"/>
                <a:cs typeface="+mn-cs"/>
              </a:rPr>
              <a:t>, a large industrial company that makes hundreds of thousands of diesel engines every year. Part of </a:t>
            </a:r>
            <a:r>
              <a:rPr lang="en-CA" sz="1200" b="0" i="0" kern="1200" dirty="0" err="1">
                <a:solidFill>
                  <a:schemeClr val="tx1"/>
                </a:solidFill>
                <a:effectLst/>
                <a:latin typeface="+mn-lt"/>
                <a:ea typeface="+mn-ea"/>
                <a:cs typeface="+mn-cs"/>
              </a:rPr>
              <a:t>Weichai’s</a:t>
            </a:r>
            <a:r>
              <a:rPr lang="en-CA" sz="1200" b="0" i="0" kern="1200" dirty="0">
                <a:solidFill>
                  <a:schemeClr val="tx1"/>
                </a:solidFill>
                <a:effectLst/>
                <a:latin typeface="+mn-lt"/>
                <a:ea typeface="+mn-ea"/>
                <a:cs typeface="+mn-cs"/>
              </a:rPr>
              <a:t> role with Ballard is to help us accelerate the industrialization of our fuel cell products, so we can continue to reduce costs and deliver attractive total life cycle costs to vehicle operators.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2. Leveraging supply chain development to access diverse suppliers </a:t>
            </a:r>
          </a:p>
          <a:p>
            <a:r>
              <a:rPr lang="en-CA" sz="1200" b="0" i="0" kern="1200" dirty="0">
                <a:solidFill>
                  <a:schemeClr val="tx1"/>
                </a:solidFill>
                <a:effectLst/>
                <a:latin typeface="+mn-lt"/>
                <a:ea typeface="+mn-ea"/>
                <a:cs typeface="+mn-cs"/>
              </a:rPr>
              <a:t>At Ballard, we’re continuing to develop a fuel cell supply chain, particularly with our joint ventures in China. These partnerships will give us access to new suppliers and a very different supply chain, which will ensure we can reduce costs even further. Furthermore, the automotive supply chain is now developing low cost reliable components for fuel cell powertrains. This includes key elements of the balance of plant, which will have a significant impact on the overall system cost.</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3. Focusing on internal projects to reduce our fuel cell stack costs </a:t>
            </a:r>
          </a:p>
          <a:p>
            <a:r>
              <a:rPr lang="en-CA" sz="1200" b="0" i="0" kern="1200" dirty="0">
                <a:solidFill>
                  <a:schemeClr val="tx1"/>
                </a:solidFill>
                <a:effectLst/>
                <a:latin typeface="+mn-lt"/>
                <a:ea typeface="+mn-ea"/>
                <a:cs typeface="+mn-cs"/>
              </a:rPr>
              <a:t>Internally, Ballard is continuing to improve our processes and Membrane Electrode Assembly (MEA) and fuel cell stack designs. We’re also focusing on technology innovation to increase the power density and lower the precious metal catalyst loading of our fuel cell stacks. Three key improvements we’ve made in these areas are:</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Choosing lower-cost carbon instead of metal for our bipolar plates (</a:t>
            </a:r>
            <a:r>
              <a:rPr lang="en-CA" sz="1200" b="0" i="0" u="sng" kern="1200" dirty="0">
                <a:solidFill>
                  <a:schemeClr val="tx1"/>
                </a:solidFill>
                <a:effectLst/>
                <a:latin typeface="+mn-lt"/>
                <a:ea typeface="+mn-ea"/>
                <a:cs typeface="+mn-cs"/>
                <a:hlinkClick r:id="rId4"/>
              </a:rPr>
              <a:t>learn more in this blog</a:t>
            </a:r>
            <a:r>
              <a:rPr lang="en-C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CA" sz="1200" b="0" i="0" u="sng" kern="1200" dirty="0">
                <a:solidFill>
                  <a:schemeClr val="tx1"/>
                </a:solidFill>
                <a:effectLst/>
                <a:latin typeface="+mn-lt"/>
                <a:ea typeface="+mn-ea"/>
                <a:cs typeface="+mn-cs"/>
                <a:hlinkClick r:id="rId5"/>
              </a:rPr>
              <a:t>Automating our production lines</a:t>
            </a:r>
            <a:r>
              <a:rPr lang="en-CA" sz="1200" b="0" i="0" kern="1200" dirty="0">
                <a:solidFill>
                  <a:schemeClr val="tx1"/>
                </a:solidFill>
                <a:effectLst/>
                <a:latin typeface="+mn-lt"/>
                <a:ea typeface="+mn-ea"/>
                <a:cs typeface="+mn-cs"/>
              </a:rPr>
              <a:t> to reduce labor costs and improve production capacity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Implementing process design and throughput scale-up to improve production yields and support future growth</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4. Refining our recycling and refurbishing processes</a:t>
            </a:r>
          </a:p>
          <a:p>
            <a:r>
              <a:rPr lang="en-CA" sz="1200" b="0" i="0" kern="1200" dirty="0">
                <a:solidFill>
                  <a:schemeClr val="tx1"/>
                </a:solidFill>
                <a:effectLst/>
                <a:latin typeface="+mn-lt"/>
                <a:ea typeface="+mn-ea"/>
                <a:cs typeface="+mn-cs"/>
              </a:rPr>
              <a:t>Our ability to recycle catalysts, re-use bipolar plates, and refurbish fuel cells is a real advantage for both Ballard and our customers. Doing so lowers the total lifecycle costs of our products, reduces environmental impact, and generates residual value for the vehicle. As a result, the economics improve and it demonstrates that fuel cell technology is becoming bankable for vehicle financing.</a:t>
            </a:r>
          </a:p>
          <a:p>
            <a:endParaRPr lang="en-CA" dirty="0"/>
          </a:p>
        </p:txBody>
      </p:sp>
      <p:sp>
        <p:nvSpPr>
          <p:cNvPr id="4" name="Slide Number Placeholder 3"/>
          <p:cNvSpPr>
            <a:spLocks noGrp="1"/>
          </p:cNvSpPr>
          <p:nvPr>
            <p:ph type="sldNum" sz="quarter" idx="5"/>
          </p:nvPr>
        </p:nvSpPr>
        <p:spPr/>
        <p:txBody>
          <a:bodyPr/>
          <a:lstStyle/>
          <a:p>
            <a:fld id="{C61FE437-58A4-A349-ACE1-C53E0B00AFF0}" type="slidenum">
              <a:rPr lang="en-US" smtClean="0"/>
              <a:t>23</a:t>
            </a:fld>
            <a:endParaRPr lang="en-US"/>
          </a:p>
        </p:txBody>
      </p:sp>
    </p:spTree>
    <p:extLst>
      <p:ext uri="{BB962C8B-B14F-4D97-AF65-F5344CB8AC3E}">
        <p14:creationId xmlns:p14="http://schemas.microsoft.com/office/powerpoint/2010/main" val="422687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FE437-58A4-A349-ACE1-C53E0B00AFF0}" type="slidenum">
              <a:rPr lang="en-US" smtClean="0"/>
              <a:t>24</a:t>
            </a:fld>
            <a:endParaRPr lang="en-US"/>
          </a:p>
        </p:txBody>
      </p:sp>
    </p:spTree>
    <p:extLst>
      <p:ext uri="{BB962C8B-B14F-4D97-AF65-F5344CB8AC3E}">
        <p14:creationId xmlns:p14="http://schemas.microsoft.com/office/powerpoint/2010/main" val="421605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FE437-58A4-A349-ACE1-C53E0B00AFF0}" type="slidenum">
              <a:rPr lang="en-US" smtClean="0"/>
              <a:t>2</a:t>
            </a:fld>
            <a:endParaRPr lang="en-US"/>
          </a:p>
        </p:txBody>
      </p:sp>
    </p:spTree>
    <p:extLst>
      <p:ext uri="{BB962C8B-B14F-4D97-AF65-F5344CB8AC3E}">
        <p14:creationId xmlns:p14="http://schemas.microsoft.com/office/powerpoint/2010/main" val="308591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FE437-58A4-A349-ACE1-C53E0B00AFF0}" type="slidenum">
              <a:rPr lang="en-US" smtClean="0"/>
              <a:t>3</a:t>
            </a:fld>
            <a:endParaRPr lang="en-US"/>
          </a:p>
        </p:txBody>
      </p:sp>
    </p:spTree>
    <p:extLst>
      <p:ext uri="{BB962C8B-B14F-4D97-AF65-F5344CB8AC3E}">
        <p14:creationId xmlns:p14="http://schemas.microsoft.com/office/powerpoint/2010/main" val="186720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FE437-58A4-A349-ACE1-C53E0B00AFF0}" type="slidenum">
              <a:rPr lang="en-US" smtClean="0"/>
              <a:t>4</a:t>
            </a:fld>
            <a:endParaRPr lang="en-US"/>
          </a:p>
        </p:txBody>
      </p:sp>
    </p:spTree>
    <p:extLst>
      <p:ext uri="{BB962C8B-B14F-4D97-AF65-F5344CB8AC3E}">
        <p14:creationId xmlns:p14="http://schemas.microsoft.com/office/powerpoint/2010/main" val="266403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1FE437-58A4-A349-ACE1-C53E0B00AFF0}" type="slidenum">
              <a:rPr lang="en-US" smtClean="0"/>
              <a:t>8</a:t>
            </a:fld>
            <a:endParaRPr lang="en-US"/>
          </a:p>
        </p:txBody>
      </p:sp>
    </p:spTree>
    <p:extLst>
      <p:ext uri="{BB962C8B-B14F-4D97-AF65-F5344CB8AC3E}">
        <p14:creationId xmlns:p14="http://schemas.microsoft.com/office/powerpoint/2010/main" val="410653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briefly, I’d like to bring you up to date on what Ballard has been doing lately. </a:t>
            </a:r>
          </a:p>
          <a:p>
            <a:endParaRPr lang="en-CA" dirty="0"/>
          </a:p>
          <a:p>
            <a:r>
              <a:rPr lang="en-CA" dirty="0"/>
              <a:t>Last year Ballard celebrated 40 years in business. And for the first time in our 40-year history, we can point to rapid market adoption happening, especially in medium- and heavy-duty motive applications. </a:t>
            </a:r>
          </a:p>
          <a:p>
            <a:endParaRPr lang="en-CA" dirty="0"/>
          </a:p>
          <a:p>
            <a:r>
              <a:rPr lang="en-CA" dirty="0"/>
              <a:t>Ballard fuel cells are powering over 1000 transit buses around the world and more than 2,000 delivery trucks (primarily in China).  Those vehicles have traveled more than 50 million kilometers on the road – proving that fuel cell vehicles are durable, reliable and meet the performance demands of commercial fleets. We’re also expanding into other motive applications, including trains and ships. </a:t>
            </a:r>
          </a:p>
          <a:p>
            <a:endParaRPr lang="en-CA" dirty="0"/>
          </a:p>
          <a:p>
            <a:r>
              <a:rPr lang="en-CA" dirty="0"/>
              <a:t>Ballard’s strategy is focused on fuel cell commercial vehicles. And we see other industry players endorsing this strategy and repositioning to enter this space. It’s real validation of the market protentional. Together, we’re creating an industry that is changing the world of mobility to be more sustainable. </a:t>
            </a:r>
          </a:p>
        </p:txBody>
      </p:sp>
      <p:sp>
        <p:nvSpPr>
          <p:cNvPr id="4" name="Slide Number Placeholder 3"/>
          <p:cNvSpPr>
            <a:spLocks noGrp="1"/>
          </p:cNvSpPr>
          <p:nvPr>
            <p:ph type="sldNum" sz="quarter" idx="5"/>
          </p:nvPr>
        </p:nvSpPr>
        <p:spPr/>
        <p:txBody>
          <a:bodyPr/>
          <a:lstStyle/>
          <a:p>
            <a:fld id="{C61FE437-58A4-A349-ACE1-C53E0B00AFF0}" type="slidenum">
              <a:rPr lang="en-US" smtClean="0"/>
              <a:t>9</a:t>
            </a:fld>
            <a:endParaRPr lang="en-US"/>
          </a:p>
        </p:txBody>
      </p:sp>
    </p:spTree>
    <p:extLst>
      <p:ext uri="{BB962C8B-B14F-4D97-AF65-F5344CB8AC3E}">
        <p14:creationId xmlns:p14="http://schemas.microsoft.com/office/powerpoint/2010/main" val="82427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Ballard is one of few PEM manufacturers that is vertically integrated. </a:t>
            </a:r>
            <a:r>
              <a:rPr lang="en-CA" baseline="0" dirty="0"/>
              <a:t>Ballard designs, builds and tests proprietary core technology components including the MEA, catalysts and bipolar plates. We draw on intellectual property from our patent portfolio, together with our extensive experience and know-how, in key areas of PEM fuel cell stack design, operation, production processes and systems integration. </a:t>
            </a:r>
          </a:p>
          <a:p>
            <a:endParaRPr lang="en-CA" baseline="0" dirty="0"/>
          </a:p>
          <a:p>
            <a:r>
              <a:rPr lang="en-CA" baseline="0" dirty="0"/>
              <a:t>At Ballard, we design fuel cell stacks from the ground up, using proprietary materials and know‐how to</a:t>
            </a:r>
          </a:p>
          <a:p>
            <a:r>
              <a:rPr lang="en-CA" baseline="0" dirty="0"/>
              <a:t>trade‐off each of the product attributes. The entire system must be designed starting from the core</a:t>
            </a:r>
          </a:p>
          <a:p>
            <a:r>
              <a:rPr lang="en-CA" baseline="0" dirty="0"/>
              <a:t>materials using the right mix of technology building blocks and system operating strategies.</a:t>
            </a:r>
          </a:p>
          <a:p>
            <a:endParaRPr lang="en-CA" baseline="0" dirty="0"/>
          </a:p>
          <a:p>
            <a:r>
              <a:rPr lang="en-CA" baseline="0" dirty="0"/>
              <a:t>This gives us the unique capability to produce optimized fuel cell products for each application. </a:t>
            </a:r>
            <a:endParaRPr lang="en-US" baseline="0" dirty="0"/>
          </a:p>
        </p:txBody>
      </p:sp>
      <p:sp>
        <p:nvSpPr>
          <p:cNvPr id="4" name="Slide Number Placeholder 3"/>
          <p:cNvSpPr>
            <a:spLocks noGrp="1"/>
          </p:cNvSpPr>
          <p:nvPr>
            <p:ph type="sldNum" sz="quarter" idx="10"/>
          </p:nvPr>
        </p:nvSpPr>
        <p:spPr/>
        <p:txBody>
          <a:bodyPr/>
          <a:lstStyle/>
          <a:p>
            <a:fld id="{C61FE437-58A4-A349-ACE1-C53E0B00AFF0}" type="slidenum">
              <a:rPr lang="en-US" smtClean="0"/>
              <a:t>10</a:t>
            </a:fld>
            <a:endParaRPr lang="en-US"/>
          </a:p>
        </p:txBody>
      </p:sp>
    </p:spTree>
    <p:extLst>
      <p:ext uri="{BB962C8B-B14F-4D97-AF65-F5344CB8AC3E}">
        <p14:creationId xmlns:p14="http://schemas.microsoft.com/office/powerpoint/2010/main" val="203328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Our strength is in leveraging our years of experience and expertise in the design, development, manufacture and support of high performance, highly durable fuel cell modules for heavy duty applications. Today, we’re on our 14</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generation of fuel cell stack products and 8</a:t>
            </a:r>
            <a:r>
              <a:rPr lang="en-CA" sz="1200" kern="1200" baseline="30000" dirty="0">
                <a:solidFill>
                  <a:schemeClr val="tx1"/>
                </a:solidFill>
                <a:effectLst/>
                <a:latin typeface="+mn-lt"/>
                <a:ea typeface="+mn-ea"/>
                <a:cs typeface="+mn-cs"/>
              </a:rPr>
              <a:t>th</a:t>
            </a:r>
            <a:r>
              <a:rPr lang="en-CA" sz="1200" kern="1200" dirty="0">
                <a:solidFill>
                  <a:schemeClr val="tx1"/>
                </a:solidFill>
                <a:effectLst/>
                <a:latin typeface="+mn-lt"/>
                <a:ea typeface="+mn-ea"/>
                <a:cs typeface="+mn-cs"/>
              </a:rPr>
              <a:t> generation of fuel cell modules.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All of the learnings from the operation of these products in the real world is fed into our product design process. We continue to move the yard sticks at Ballard on stack design, with continuous improvements on power density, durability, operating parameters, freeze start capabilities, efficiency and total lifecycle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dirty="0"/>
              <a:t>And our continuing innovation efforts are focused on expanding our product roadmap to suit an even broader range of motive applications. </a:t>
            </a:r>
          </a:p>
          <a:p>
            <a:endParaRPr lang="en-CA" dirty="0"/>
          </a:p>
        </p:txBody>
      </p:sp>
      <p:sp>
        <p:nvSpPr>
          <p:cNvPr id="4" name="Slide Number Placeholder 3"/>
          <p:cNvSpPr>
            <a:spLocks noGrp="1"/>
          </p:cNvSpPr>
          <p:nvPr>
            <p:ph type="sldNum" sz="quarter" idx="5"/>
          </p:nvPr>
        </p:nvSpPr>
        <p:spPr/>
        <p:txBody>
          <a:bodyPr/>
          <a:lstStyle/>
          <a:p>
            <a:fld id="{C61FE437-58A4-A349-ACE1-C53E0B00AFF0}" type="slidenum">
              <a:rPr lang="en-US" smtClean="0"/>
              <a:t>11</a:t>
            </a:fld>
            <a:endParaRPr lang="en-US"/>
          </a:p>
        </p:txBody>
      </p:sp>
    </p:spTree>
    <p:extLst>
      <p:ext uri="{BB962C8B-B14F-4D97-AF65-F5344CB8AC3E}">
        <p14:creationId xmlns:p14="http://schemas.microsoft.com/office/powerpoint/2010/main" val="358124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Ballard has been making Proton Exchange Membrane (PEM) fuel cell stacks for more than three decades. During that time we’ve commercialized several generations of products with relentless dedication to innovation. We’ve always understood that our products must work exceptionally well - in all conditions - and differently for each application. Yet they also need to be commercially viable and offer a compelling economic value proposition to the end user.</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Reduced lifecycle cost is a function of many variables, that are the focus of our product development efforts. </a:t>
            </a:r>
            <a:r>
              <a:rPr lang="en-CA" dirty="0"/>
              <a:t>Reduction in up front product cost is achieved by simultaneously lowering catalyst loading, increasing power density, improving unit cell performance and optimizing, high volume, roll to roll MEA manufacturing processes. Increased lifetime and product refurbishment with residual value to the customer further improves total life cycle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sz="1200" b="0" i="0" kern="1200" dirty="0">
                <a:solidFill>
                  <a:schemeClr val="tx1"/>
                </a:solidFill>
                <a:effectLst/>
                <a:latin typeface="+mn-lt"/>
                <a:ea typeface="+mn-ea"/>
                <a:cs typeface="+mn-cs"/>
              </a:rPr>
              <a:t>Examples:</a:t>
            </a:r>
          </a:p>
          <a:p>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Improved power density</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Improving the power produced per unit area of the MEA, and using less material where possible. This is the most powerful cost reduction because it reduces the total number of cells in the stack.</a:t>
            </a:r>
          </a:p>
          <a:p>
            <a:pPr marL="628650" lvl="1"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Adaptations for heavy-duty environments</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Integrating more robust balance of plant components (such as air-bearing, oil-free air compressors)</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IP67 for higher durability</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Higher durability leads to longer lifetime which in turn means less maintenance cost for the end user</a:t>
            </a:r>
          </a:p>
          <a:p>
            <a:pPr marL="457200" lvl="1" indent="0">
              <a:buFont typeface="Arial" panose="020B0604020202020204" pitchFamily="34" charset="0"/>
              <a:buNone/>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Increased operating temperature</a:t>
            </a:r>
          </a:p>
          <a:p>
            <a:pPr marL="628650" lvl="1" indent="-171450">
              <a:buFont typeface="Arial" panose="020B0604020202020204" pitchFamily="34" charset="0"/>
              <a:buChar char="•"/>
            </a:pPr>
            <a:r>
              <a:rPr lang="en-CA" sz="1200" b="0" i="0" kern="1200" dirty="0" err="1">
                <a:solidFill>
                  <a:schemeClr val="tx1"/>
                </a:solidFill>
                <a:effectLst/>
                <a:latin typeface="+mn-lt"/>
                <a:ea typeface="+mn-ea"/>
                <a:cs typeface="+mn-cs"/>
              </a:rPr>
              <a:t>FCgen</a:t>
            </a:r>
            <a:r>
              <a:rPr lang="en-CA" sz="1200" b="0" i="0" kern="1200" dirty="0">
                <a:solidFill>
                  <a:schemeClr val="tx1"/>
                </a:solidFill>
                <a:effectLst/>
                <a:latin typeface="+mn-lt"/>
                <a:ea typeface="+mn-ea"/>
                <a:cs typeface="+mn-cs"/>
              </a:rPr>
              <a:t>®-LCS can be operated at a temperature of up to 85oC (185oF), thereby reducing cooling requirements</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This makes the overall system less expensive </a:t>
            </a:r>
          </a:p>
          <a:p>
            <a:pPr marL="628650" lvl="1"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Simplified system integration</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simplified system architecture to reduce the number of parts</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optimized module integration and packaging to provide maximum flexibility to vehicle integrators</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Vehicle OEMs benefit from a smaller and lighter product that’s easier to integrate. Additionally, OEMs can use the different variants of the </a:t>
            </a:r>
            <a:r>
              <a:rPr lang="en-CA" sz="1200" b="0" i="0" kern="1200" dirty="0" err="1">
                <a:solidFill>
                  <a:schemeClr val="tx1"/>
                </a:solidFill>
                <a:effectLst/>
                <a:latin typeface="+mn-lt"/>
                <a:ea typeface="+mn-ea"/>
                <a:cs typeface="+mn-cs"/>
              </a:rPr>
              <a:t>FCmove</a:t>
            </a:r>
            <a:r>
              <a:rPr lang="en-CA" sz="1200" b="0" i="0" kern="1200" dirty="0">
                <a:solidFill>
                  <a:schemeClr val="tx1"/>
                </a:solidFill>
                <a:effectLst/>
                <a:latin typeface="+mn-lt"/>
                <a:ea typeface="+mn-ea"/>
                <a:cs typeface="+mn-cs"/>
              </a:rPr>
              <a:t> family of products for multiple vehicle platforms, reducing the amount of different stock parts they’ll have to carry.</a:t>
            </a:r>
          </a:p>
          <a:p>
            <a:pPr marL="628650" lvl="1" indent="-171450">
              <a:buFont typeface="Arial" panose="020B0604020202020204" pitchFamily="34" charset="0"/>
              <a:buChar char="•"/>
            </a:pP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Reduced catalyst loading</a:t>
            </a:r>
          </a:p>
          <a:p>
            <a:pPr marL="628650" lvl="1" indent="-171450">
              <a:buFont typeface="Arial" panose="020B0604020202020204" pitchFamily="34" charset="0"/>
              <a:buChar char="•"/>
            </a:pPr>
            <a:r>
              <a:rPr lang="en-CA" dirty="0"/>
              <a:t>Ballard continues to actively research and achieve exciting results with advanced catalysts for better performance and durability, while supporting our goal of further reducing Pt content in our fuel cells. In our laboratory, some very promising next-generation catalyst designs are delivering up to 17x higher activity than conventional platinum catalysts. </a:t>
            </a:r>
          </a:p>
          <a:p>
            <a:pPr marL="628650" lvl="1" indent="-171450">
              <a:buFont typeface="Arial" panose="020B0604020202020204" pitchFamily="34" charset="0"/>
              <a:buChar char="•"/>
            </a:pPr>
            <a:r>
              <a:rPr lang="en-CA" sz="1200" b="0" i="0" kern="1200" dirty="0">
                <a:solidFill>
                  <a:schemeClr val="tx1"/>
                </a:solidFill>
                <a:effectLst/>
                <a:latin typeface="+mn-lt"/>
                <a:ea typeface="+mn-ea"/>
                <a:cs typeface="+mn-cs"/>
              </a:rPr>
              <a:t>At Ballard, we have developed a proprietary catalyst treatment/anode catalyst layer design that greatly mitigates degradation, while reducing system control requirements and hence reducing material and manufacturing costs. </a:t>
            </a:r>
            <a:endParaRPr lang="en-CA" dirty="0"/>
          </a:p>
        </p:txBody>
      </p:sp>
      <p:sp>
        <p:nvSpPr>
          <p:cNvPr id="4" name="Slide Number Placeholder 3"/>
          <p:cNvSpPr>
            <a:spLocks noGrp="1"/>
          </p:cNvSpPr>
          <p:nvPr>
            <p:ph type="sldNum" sz="quarter" idx="10"/>
          </p:nvPr>
        </p:nvSpPr>
        <p:spPr/>
        <p:txBody>
          <a:bodyPr/>
          <a:lstStyle/>
          <a:p>
            <a:fld id="{C61FE437-58A4-A349-ACE1-C53E0B00AFF0}" type="slidenum">
              <a:rPr lang="en-US" smtClean="0"/>
              <a:t>12</a:t>
            </a:fld>
            <a:endParaRPr lang="en-US"/>
          </a:p>
        </p:txBody>
      </p:sp>
    </p:spTree>
    <p:extLst>
      <p:ext uri="{BB962C8B-B14F-4D97-AF65-F5344CB8AC3E}">
        <p14:creationId xmlns:p14="http://schemas.microsoft.com/office/powerpoint/2010/main" val="151090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2E58E12-6271-FF49-8C6E-CE54706A234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
          <a:stretch/>
        </p:blipFill>
        <p:spPr>
          <a:xfrm flipH="1">
            <a:off x="0" y="-1099"/>
            <a:ext cx="12192000" cy="6858000"/>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0" y="0"/>
            <a:ext cx="6003235" cy="68569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548641" y="2904543"/>
            <a:ext cx="5057030" cy="1255395"/>
          </a:xfrm>
        </p:spPr>
        <p:txBody>
          <a:bodyPr anchor="b">
            <a:normAutofit/>
          </a:bodyPr>
          <a:lstStyle>
            <a:lvl1pPr algn="l">
              <a:defRPr sz="4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hasCustomPrompt="1"/>
          </p:nvPr>
        </p:nvSpPr>
        <p:spPr>
          <a:xfrm>
            <a:off x="548639" y="4413493"/>
            <a:ext cx="5057031" cy="4097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DATE</a:t>
            </a:r>
            <a:endParaRPr lang="en-US" dirty="0"/>
          </a:p>
        </p:txBody>
      </p:sp>
      <p:pic>
        <p:nvPicPr>
          <p:cNvPr id="12" name="Picture 11">
            <a:extLst>
              <a:ext uri="{FF2B5EF4-FFF2-40B4-BE49-F238E27FC236}">
                <a16:creationId xmlns:a16="http://schemas.microsoft.com/office/drawing/2014/main" id="{167E7401-0D97-F941-A588-769326F255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59674" y="-2474429"/>
            <a:ext cx="1813452" cy="1813452"/>
          </a:xfrm>
          <a:prstGeom prst="rect">
            <a:avLst/>
          </a:prstGeom>
        </p:spPr>
      </p:pic>
      <p:pic>
        <p:nvPicPr>
          <p:cNvPr id="8" name="Picture 7">
            <a:extLst>
              <a:ext uri="{FF2B5EF4-FFF2-40B4-BE49-F238E27FC236}">
                <a16:creationId xmlns:a16="http://schemas.microsoft.com/office/drawing/2014/main" id="{9584B3CE-0026-B24E-987B-A118D064BD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108819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216B492-F2F1-B04F-A3C7-0373DCD03DD0}"/>
              </a:ext>
            </a:extLst>
          </p:cNvPr>
          <p:cNvSpPr>
            <a:spLocks noGrp="1"/>
          </p:cNvSpPr>
          <p:nvPr>
            <p:ph type="pic" sz="quarter" idx="10"/>
          </p:nvPr>
        </p:nvSpPr>
        <p:spPr>
          <a:xfrm>
            <a:off x="4505739" y="0"/>
            <a:ext cx="3726262" cy="6857999"/>
          </a:xfrm>
        </p:spPr>
        <p:txBody>
          <a:bodyPr/>
          <a:lstStyle/>
          <a:p>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635267" y="1636295"/>
            <a:ext cx="3579821" cy="1928540"/>
          </a:xfrm>
        </p:spPr>
        <p:txBody>
          <a:bodyPr anchor="b">
            <a:normAutofit/>
          </a:bodyPr>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635268" y="3602037"/>
            <a:ext cx="3579820" cy="1693815"/>
          </a:xfrm>
        </p:spPr>
        <p:txBody>
          <a:bodyPr>
            <a:normAutofit/>
          </a:bodyPr>
          <a:lstStyle>
            <a:lvl1pPr marL="0" indent="0" algn="l">
              <a:lnSpc>
                <a:spcPct val="12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5" name="Rectangle 14">
            <a:extLst>
              <a:ext uri="{FF2B5EF4-FFF2-40B4-BE49-F238E27FC236}">
                <a16:creationId xmlns:a16="http://schemas.microsoft.com/office/drawing/2014/main" id="{BA5DE34A-2A66-4746-B5FF-93718F405672}"/>
              </a:ext>
            </a:extLst>
          </p:cNvPr>
          <p:cNvSpPr/>
          <p:nvPr userDrawn="1"/>
        </p:nvSpPr>
        <p:spPr>
          <a:xfrm>
            <a:off x="8231999" y="0"/>
            <a:ext cx="3960000" cy="22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9DFD41-7EC8-D14A-8205-D0704733BCA4}"/>
              </a:ext>
            </a:extLst>
          </p:cNvPr>
          <p:cNvSpPr/>
          <p:nvPr userDrawn="1"/>
        </p:nvSpPr>
        <p:spPr>
          <a:xfrm>
            <a:off x="8231999" y="2267999"/>
            <a:ext cx="3960000" cy="2345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A62F-2E34-C148-AC3F-5F8B18D0F703}"/>
              </a:ext>
            </a:extLst>
          </p:cNvPr>
          <p:cNvSpPr/>
          <p:nvPr userDrawn="1"/>
        </p:nvSpPr>
        <p:spPr>
          <a:xfrm>
            <a:off x="8231999" y="4613635"/>
            <a:ext cx="3960000" cy="22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ABC62802-FC3A-9940-BEFF-63EEAE394909}"/>
              </a:ext>
            </a:extLst>
          </p:cNvPr>
          <p:cNvSpPr>
            <a:spLocks noGrp="1"/>
          </p:cNvSpPr>
          <p:nvPr>
            <p:ph type="body" sz="quarter" idx="11" hasCustomPrompt="1"/>
          </p:nvPr>
        </p:nvSpPr>
        <p:spPr>
          <a:xfrm>
            <a:off x="8831263" y="1489331"/>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2" name="Text Placeholder 20">
            <a:extLst>
              <a:ext uri="{FF2B5EF4-FFF2-40B4-BE49-F238E27FC236}">
                <a16:creationId xmlns:a16="http://schemas.microsoft.com/office/drawing/2014/main" id="{4774A145-9501-9548-83BE-BFA347FAB90E}"/>
              </a:ext>
            </a:extLst>
          </p:cNvPr>
          <p:cNvSpPr>
            <a:spLocks noGrp="1"/>
          </p:cNvSpPr>
          <p:nvPr>
            <p:ph type="body" sz="quarter" idx="12" hasCustomPrompt="1"/>
          </p:nvPr>
        </p:nvSpPr>
        <p:spPr>
          <a:xfrm>
            <a:off x="8831263" y="3834967"/>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3" name="Text Placeholder 20">
            <a:extLst>
              <a:ext uri="{FF2B5EF4-FFF2-40B4-BE49-F238E27FC236}">
                <a16:creationId xmlns:a16="http://schemas.microsoft.com/office/drawing/2014/main" id="{D9EB8F98-E31F-CF44-B1BA-5AA83D0DE0E1}"/>
              </a:ext>
            </a:extLst>
          </p:cNvPr>
          <p:cNvSpPr>
            <a:spLocks noGrp="1"/>
          </p:cNvSpPr>
          <p:nvPr>
            <p:ph type="body" sz="quarter" idx="13" hasCustomPrompt="1"/>
          </p:nvPr>
        </p:nvSpPr>
        <p:spPr>
          <a:xfrm>
            <a:off x="8831263" y="6092134"/>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Tree>
    <p:extLst>
      <p:ext uri="{BB962C8B-B14F-4D97-AF65-F5344CB8AC3E}">
        <p14:creationId xmlns:p14="http://schemas.microsoft.com/office/powerpoint/2010/main" val="281216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216B492-F2F1-B04F-A3C7-0373DCD03DD0}"/>
              </a:ext>
            </a:extLst>
          </p:cNvPr>
          <p:cNvSpPr>
            <a:spLocks noGrp="1"/>
          </p:cNvSpPr>
          <p:nvPr>
            <p:ph type="pic" sz="quarter" idx="10"/>
          </p:nvPr>
        </p:nvSpPr>
        <p:spPr>
          <a:xfrm>
            <a:off x="8465738" y="0"/>
            <a:ext cx="3726262" cy="6857999"/>
          </a:xfrm>
        </p:spPr>
        <p:txBody>
          <a:bodyPr/>
          <a:lstStyle/>
          <a:p>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964590" y="967888"/>
            <a:ext cx="4332339" cy="2469261"/>
          </a:xfrm>
        </p:spPr>
        <p:txBody>
          <a:bodyPr anchor="b">
            <a:normAutofit/>
          </a:bodyPr>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964591" y="3455773"/>
            <a:ext cx="4332338" cy="171239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4" name="Picture Placeholder 12">
            <a:extLst>
              <a:ext uri="{FF2B5EF4-FFF2-40B4-BE49-F238E27FC236}">
                <a16:creationId xmlns:a16="http://schemas.microsoft.com/office/drawing/2014/main" id="{FADE559B-16AF-1948-812D-03DE1444D097}"/>
              </a:ext>
            </a:extLst>
          </p:cNvPr>
          <p:cNvSpPr>
            <a:spLocks noGrp="1"/>
          </p:cNvSpPr>
          <p:nvPr userDrawn="1">
            <p:ph type="pic" sz="quarter" idx="11"/>
          </p:nvPr>
        </p:nvSpPr>
        <p:spPr>
          <a:xfrm>
            <a:off x="5832389" y="0"/>
            <a:ext cx="2633348" cy="3427200"/>
          </a:xfrm>
        </p:spPr>
        <p:txBody>
          <a:bodyPr/>
          <a:lstStyle/>
          <a:p>
            <a:endParaRPr lang="en-US" dirty="0"/>
          </a:p>
        </p:txBody>
      </p:sp>
      <p:sp>
        <p:nvSpPr>
          <p:cNvPr id="18" name="Picture Placeholder 12">
            <a:extLst>
              <a:ext uri="{FF2B5EF4-FFF2-40B4-BE49-F238E27FC236}">
                <a16:creationId xmlns:a16="http://schemas.microsoft.com/office/drawing/2014/main" id="{958D6BCC-DE4E-2E47-9069-964F850AF9EE}"/>
              </a:ext>
            </a:extLst>
          </p:cNvPr>
          <p:cNvSpPr>
            <a:spLocks noGrp="1"/>
          </p:cNvSpPr>
          <p:nvPr userDrawn="1">
            <p:ph type="pic" sz="quarter" idx="12"/>
          </p:nvPr>
        </p:nvSpPr>
        <p:spPr>
          <a:xfrm>
            <a:off x="5832389" y="3455773"/>
            <a:ext cx="2633348" cy="3427200"/>
          </a:xfrm>
        </p:spPr>
        <p:txBody>
          <a:bodyPr/>
          <a:lstStyle/>
          <a:p>
            <a:endParaRPr lang="en-US" dirty="0"/>
          </a:p>
        </p:txBody>
      </p:sp>
    </p:spTree>
    <p:extLst>
      <p:ext uri="{BB962C8B-B14F-4D97-AF65-F5344CB8AC3E}">
        <p14:creationId xmlns:p14="http://schemas.microsoft.com/office/powerpoint/2010/main" val="197849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644892" y="1722922"/>
            <a:ext cx="4652037" cy="1714227"/>
          </a:xfrm>
        </p:spPr>
        <p:txBody>
          <a:bodyPr anchor="b">
            <a:normAutofit/>
          </a:bodyPr>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644893" y="3455773"/>
            <a:ext cx="4652036" cy="171239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5726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664142" y="1655545"/>
            <a:ext cx="4632787" cy="1781604"/>
          </a:xfrm>
        </p:spPr>
        <p:txBody>
          <a:bodyPr anchor="b">
            <a:normAutofit/>
          </a:bodyPr>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664143" y="3455773"/>
            <a:ext cx="4632786" cy="171239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Content Placeholder 2">
            <a:extLst>
              <a:ext uri="{FF2B5EF4-FFF2-40B4-BE49-F238E27FC236}">
                <a16:creationId xmlns:a16="http://schemas.microsoft.com/office/drawing/2014/main" id="{342FD9FD-E5E4-D545-A824-79EF52FC66A6}"/>
              </a:ext>
            </a:extLst>
          </p:cNvPr>
          <p:cNvSpPr>
            <a:spLocks noGrp="1"/>
          </p:cNvSpPr>
          <p:nvPr>
            <p:ph idx="10" hasCustomPrompt="1"/>
          </p:nvPr>
        </p:nvSpPr>
        <p:spPr>
          <a:xfrm>
            <a:off x="6367847" y="724215"/>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8" name="Content Placeholder 2">
            <a:extLst>
              <a:ext uri="{FF2B5EF4-FFF2-40B4-BE49-F238E27FC236}">
                <a16:creationId xmlns:a16="http://schemas.microsoft.com/office/drawing/2014/main" id="{05B552A4-B646-144F-9E31-8675D1BFB27B}"/>
              </a:ext>
            </a:extLst>
          </p:cNvPr>
          <p:cNvSpPr>
            <a:spLocks noGrp="1"/>
          </p:cNvSpPr>
          <p:nvPr>
            <p:ph idx="11" hasCustomPrompt="1"/>
          </p:nvPr>
        </p:nvSpPr>
        <p:spPr>
          <a:xfrm>
            <a:off x="6367847" y="1128583"/>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4" name="Rectangle 3">
            <a:extLst>
              <a:ext uri="{FF2B5EF4-FFF2-40B4-BE49-F238E27FC236}">
                <a16:creationId xmlns:a16="http://schemas.microsoft.com/office/drawing/2014/main" id="{AB9EA69C-DCE3-2144-8265-9A3248C44081}"/>
              </a:ext>
            </a:extLst>
          </p:cNvPr>
          <p:cNvSpPr/>
          <p:nvPr userDrawn="1"/>
        </p:nvSpPr>
        <p:spPr>
          <a:xfrm>
            <a:off x="5412258" y="708453"/>
            <a:ext cx="840260" cy="840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B1159B39-C39A-5E46-9D1E-8B4021CBD723}"/>
              </a:ext>
            </a:extLst>
          </p:cNvPr>
          <p:cNvSpPr>
            <a:spLocks noGrp="1"/>
          </p:cNvSpPr>
          <p:nvPr>
            <p:ph idx="12" hasCustomPrompt="1"/>
          </p:nvPr>
        </p:nvSpPr>
        <p:spPr>
          <a:xfrm>
            <a:off x="6367847" y="1885751"/>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19" name="Content Placeholder 2">
            <a:extLst>
              <a:ext uri="{FF2B5EF4-FFF2-40B4-BE49-F238E27FC236}">
                <a16:creationId xmlns:a16="http://schemas.microsoft.com/office/drawing/2014/main" id="{FBB59460-3A14-8245-BC81-E9631C8AF0B1}"/>
              </a:ext>
            </a:extLst>
          </p:cNvPr>
          <p:cNvSpPr>
            <a:spLocks noGrp="1"/>
          </p:cNvSpPr>
          <p:nvPr>
            <p:ph idx="13" hasCustomPrompt="1"/>
          </p:nvPr>
        </p:nvSpPr>
        <p:spPr>
          <a:xfrm>
            <a:off x="6367847" y="2290119"/>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0" name="Rectangle 19">
            <a:extLst>
              <a:ext uri="{FF2B5EF4-FFF2-40B4-BE49-F238E27FC236}">
                <a16:creationId xmlns:a16="http://schemas.microsoft.com/office/drawing/2014/main" id="{4A0D724B-C1B2-374A-AD03-4F7F072F76B3}"/>
              </a:ext>
            </a:extLst>
          </p:cNvPr>
          <p:cNvSpPr/>
          <p:nvPr userDrawn="1"/>
        </p:nvSpPr>
        <p:spPr>
          <a:xfrm>
            <a:off x="5412258" y="1869989"/>
            <a:ext cx="840260" cy="840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53EFD16B-250D-CE49-A100-C34795DD0218}"/>
              </a:ext>
            </a:extLst>
          </p:cNvPr>
          <p:cNvSpPr>
            <a:spLocks noGrp="1"/>
          </p:cNvSpPr>
          <p:nvPr>
            <p:ph idx="14" hasCustomPrompt="1"/>
          </p:nvPr>
        </p:nvSpPr>
        <p:spPr>
          <a:xfrm>
            <a:off x="6367847" y="3063049"/>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22" name="Content Placeholder 2">
            <a:extLst>
              <a:ext uri="{FF2B5EF4-FFF2-40B4-BE49-F238E27FC236}">
                <a16:creationId xmlns:a16="http://schemas.microsoft.com/office/drawing/2014/main" id="{FF8E1AB9-46FD-5848-A080-EA8939835DF9}"/>
              </a:ext>
            </a:extLst>
          </p:cNvPr>
          <p:cNvSpPr>
            <a:spLocks noGrp="1"/>
          </p:cNvSpPr>
          <p:nvPr>
            <p:ph idx="15" hasCustomPrompt="1"/>
          </p:nvPr>
        </p:nvSpPr>
        <p:spPr>
          <a:xfrm>
            <a:off x="6367847" y="3467417"/>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3" name="Rectangle 22">
            <a:extLst>
              <a:ext uri="{FF2B5EF4-FFF2-40B4-BE49-F238E27FC236}">
                <a16:creationId xmlns:a16="http://schemas.microsoft.com/office/drawing/2014/main" id="{BAFD74B3-B082-944F-8D7A-DE8F360AED22}"/>
              </a:ext>
            </a:extLst>
          </p:cNvPr>
          <p:cNvSpPr/>
          <p:nvPr userDrawn="1"/>
        </p:nvSpPr>
        <p:spPr>
          <a:xfrm>
            <a:off x="5412258" y="3047287"/>
            <a:ext cx="840260" cy="8402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2B3784C-D0E2-3240-BD83-2C69B6FCAE9D}"/>
              </a:ext>
            </a:extLst>
          </p:cNvPr>
          <p:cNvSpPr>
            <a:spLocks noGrp="1"/>
          </p:cNvSpPr>
          <p:nvPr>
            <p:ph idx="16" hasCustomPrompt="1"/>
          </p:nvPr>
        </p:nvSpPr>
        <p:spPr>
          <a:xfrm>
            <a:off x="6367847" y="4240347"/>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25" name="Content Placeholder 2">
            <a:extLst>
              <a:ext uri="{FF2B5EF4-FFF2-40B4-BE49-F238E27FC236}">
                <a16:creationId xmlns:a16="http://schemas.microsoft.com/office/drawing/2014/main" id="{A7A7C039-4719-0B41-AAD5-E111E5242DD0}"/>
              </a:ext>
            </a:extLst>
          </p:cNvPr>
          <p:cNvSpPr>
            <a:spLocks noGrp="1"/>
          </p:cNvSpPr>
          <p:nvPr>
            <p:ph idx="17" hasCustomPrompt="1"/>
          </p:nvPr>
        </p:nvSpPr>
        <p:spPr>
          <a:xfrm>
            <a:off x="6367847" y="4644715"/>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6" name="Rectangle 25">
            <a:extLst>
              <a:ext uri="{FF2B5EF4-FFF2-40B4-BE49-F238E27FC236}">
                <a16:creationId xmlns:a16="http://schemas.microsoft.com/office/drawing/2014/main" id="{8C5FB459-F147-0048-9388-70C27C8159EE}"/>
              </a:ext>
            </a:extLst>
          </p:cNvPr>
          <p:cNvSpPr/>
          <p:nvPr userDrawn="1"/>
        </p:nvSpPr>
        <p:spPr>
          <a:xfrm>
            <a:off x="5412258" y="4224585"/>
            <a:ext cx="840260" cy="8402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3ED24563-9BBB-194D-863A-B460EA672EBA}"/>
              </a:ext>
            </a:extLst>
          </p:cNvPr>
          <p:cNvSpPr>
            <a:spLocks noGrp="1"/>
          </p:cNvSpPr>
          <p:nvPr>
            <p:ph idx="18" hasCustomPrompt="1"/>
          </p:nvPr>
        </p:nvSpPr>
        <p:spPr>
          <a:xfrm>
            <a:off x="6367847" y="5417645"/>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28" name="Content Placeholder 2">
            <a:extLst>
              <a:ext uri="{FF2B5EF4-FFF2-40B4-BE49-F238E27FC236}">
                <a16:creationId xmlns:a16="http://schemas.microsoft.com/office/drawing/2014/main" id="{1E727B91-BC43-BD40-9D10-CD28BF7851D1}"/>
              </a:ext>
            </a:extLst>
          </p:cNvPr>
          <p:cNvSpPr>
            <a:spLocks noGrp="1"/>
          </p:cNvSpPr>
          <p:nvPr>
            <p:ph idx="19" hasCustomPrompt="1"/>
          </p:nvPr>
        </p:nvSpPr>
        <p:spPr>
          <a:xfrm>
            <a:off x="6367847" y="5822013"/>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9" name="Rectangle 28">
            <a:extLst>
              <a:ext uri="{FF2B5EF4-FFF2-40B4-BE49-F238E27FC236}">
                <a16:creationId xmlns:a16="http://schemas.microsoft.com/office/drawing/2014/main" id="{381A2F1A-9A5C-E949-9449-534B0EE0C760}"/>
              </a:ext>
            </a:extLst>
          </p:cNvPr>
          <p:cNvSpPr/>
          <p:nvPr userDrawn="1"/>
        </p:nvSpPr>
        <p:spPr>
          <a:xfrm>
            <a:off x="5412258" y="5401883"/>
            <a:ext cx="840260" cy="840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78FFB630-6991-9749-989F-D6D27F5E254C}"/>
              </a:ext>
            </a:extLst>
          </p:cNvPr>
          <p:cNvSpPr>
            <a:spLocks noGrp="1"/>
          </p:cNvSpPr>
          <p:nvPr>
            <p:ph type="pic" sz="quarter" idx="20"/>
          </p:nvPr>
        </p:nvSpPr>
        <p:spPr>
          <a:xfrm>
            <a:off x="5482344" y="790940"/>
            <a:ext cx="700088" cy="676275"/>
          </a:xfrm>
        </p:spPr>
        <p:txBody>
          <a:bodyPr/>
          <a:lstStyle/>
          <a:p>
            <a:endParaRPr lang="en-US" dirty="0"/>
          </a:p>
        </p:txBody>
      </p:sp>
      <p:sp>
        <p:nvSpPr>
          <p:cNvPr id="30" name="Picture Placeholder 5">
            <a:extLst>
              <a:ext uri="{FF2B5EF4-FFF2-40B4-BE49-F238E27FC236}">
                <a16:creationId xmlns:a16="http://schemas.microsoft.com/office/drawing/2014/main" id="{F72597B8-4A00-0D45-ACC9-7E279528CC55}"/>
              </a:ext>
            </a:extLst>
          </p:cNvPr>
          <p:cNvSpPr>
            <a:spLocks noGrp="1"/>
          </p:cNvSpPr>
          <p:nvPr>
            <p:ph type="pic" sz="quarter" idx="21"/>
          </p:nvPr>
        </p:nvSpPr>
        <p:spPr>
          <a:xfrm>
            <a:off x="5482344" y="1944237"/>
            <a:ext cx="700088" cy="676275"/>
          </a:xfrm>
        </p:spPr>
        <p:txBody>
          <a:bodyPr/>
          <a:lstStyle/>
          <a:p>
            <a:endParaRPr lang="en-US" dirty="0"/>
          </a:p>
        </p:txBody>
      </p:sp>
      <p:sp>
        <p:nvSpPr>
          <p:cNvPr id="31" name="Picture Placeholder 5">
            <a:extLst>
              <a:ext uri="{FF2B5EF4-FFF2-40B4-BE49-F238E27FC236}">
                <a16:creationId xmlns:a16="http://schemas.microsoft.com/office/drawing/2014/main" id="{A170BD52-97DF-0844-8BFA-9F888DA8E231}"/>
              </a:ext>
            </a:extLst>
          </p:cNvPr>
          <p:cNvSpPr>
            <a:spLocks noGrp="1"/>
          </p:cNvSpPr>
          <p:nvPr>
            <p:ph type="pic" sz="quarter" idx="22"/>
          </p:nvPr>
        </p:nvSpPr>
        <p:spPr>
          <a:xfrm>
            <a:off x="5482344" y="3122248"/>
            <a:ext cx="700088" cy="676275"/>
          </a:xfrm>
        </p:spPr>
        <p:txBody>
          <a:bodyPr/>
          <a:lstStyle/>
          <a:p>
            <a:endParaRPr lang="en-US" dirty="0"/>
          </a:p>
        </p:txBody>
      </p:sp>
      <p:sp>
        <p:nvSpPr>
          <p:cNvPr id="32" name="Picture Placeholder 5">
            <a:extLst>
              <a:ext uri="{FF2B5EF4-FFF2-40B4-BE49-F238E27FC236}">
                <a16:creationId xmlns:a16="http://schemas.microsoft.com/office/drawing/2014/main" id="{A8DDF673-9843-374E-BBCA-860F50849B65}"/>
              </a:ext>
            </a:extLst>
          </p:cNvPr>
          <p:cNvSpPr>
            <a:spLocks noGrp="1"/>
          </p:cNvSpPr>
          <p:nvPr>
            <p:ph type="pic" sz="quarter" idx="23"/>
          </p:nvPr>
        </p:nvSpPr>
        <p:spPr>
          <a:xfrm>
            <a:off x="5482344" y="4306577"/>
            <a:ext cx="700088" cy="676275"/>
          </a:xfrm>
        </p:spPr>
        <p:txBody>
          <a:bodyPr/>
          <a:lstStyle/>
          <a:p>
            <a:endParaRPr lang="en-US" dirty="0"/>
          </a:p>
        </p:txBody>
      </p:sp>
      <p:sp>
        <p:nvSpPr>
          <p:cNvPr id="33" name="Picture Placeholder 5">
            <a:extLst>
              <a:ext uri="{FF2B5EF4-FFF2-40B4-BE49-F238E27FC236}">
                <a16:creationId xmlns:a16="http://schemas.microsoft.com/office/drawing/2014/main" id="{C5BAB62B-9130-C247-8247-99E411561010}"/>
              </a:ext>
            </a:extLst>
          </p:cNvPr>
          <p:cNvSpPr>
            <a:spLocks noGrp="1"/>
          </p:cNvSpPr>
          <p:nvPr>
            <p:ph type="pic" sz="quarter" idx="24"/>
          </p:nvPr>
        </p:nvSpPr>
        <p:spPr>
          <a:xfrm>
            <a:off x="5482344" y="5484587"/>
            <a:ext cx="700088" cy="676275"/>
          </a:xfrm>
        </p:spPr>
        <p:txBody>
          <a:bodyPr/>
          <a:lstStyle/>
          <a:p>
            <a:endParaRPr lang="en-US" dirty="0"/>
          </a:p>
        </p:txBody>
      </p:sp>
    </p:spTree>
    <p:extLst>
      <p:ext uri="{BB962C8B-B14F-4D97-AF65-F5344CB8AC3E}">
        <p14:creationId xmlns:p14="http://schemas.microsoft.com/office/powerpoint/2010/main" val="14167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635266" y="1944303"/>
            <a:ext cx="4661663" cy="1492846"/>
          </a:xfrm>
        </p:spPr>
        <p:txBody>
          <a:bodyPr anchor="b">
            <a:normAutofit/>
          </a:bodyPr>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635267" y="3455773"/>
            <a:ext cx="4661662" cy="171239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Content Placeholder 2">
            <a:extLst>
              <a:ext uri="{FF2B5EF4-FFF2-40B4-BE49-F238E27FC236}">
                <a16:creationId xmlns:a16="http://schemas.microsoft.com/office/drawing/2014/main" id="{342FD9FD-E5E4-D545-A824-79EF52FC66A6}"/>
              </a:ext>
            </a:extLst>
          </p:cNvPr>
          <p:cNvSpPr>
            <a:spLocks noGrp="1"/>
          </p:cNvSpPr>
          <p:nvPr>
            <p:ph idx="10" hasCustomPrompt="1"/>
          </p:nvPr>
        </p:nvSpPr>
        <p:spPr>
          <a:xfrm>
            <a:off x="6367847" y="1325348"/>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8" name="Content Placeholder 2">
            <a:extLst>
              <a:ext uri="{FF2B5EF4-FFF2-40B4-BE49-F238E27FC236}">
                <a16:creationId xmlns:a16="http://schemas.microsoft.com/office/drawing/2014/main" id="{05B552A4-B646-144F-9E31-8675D1BFB27B}"/>
              </a:ext>
            </a:extLst>
          </p:cNvPr>
          <p:cNvSpPr>
            <a:spLocks noGrp="1"/>
          </p:cNvSpPr>
          <p:nvPr>
            <p:ph idx="11" hasCustomPrompt="1"/>
          </p:nvPr>
        </p:nvSpPr>
        <p:spPr>
          <a:xfrm>
            <a:off x="6367847" y="1729716"/>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4" name="Rectangle 3">
            <a:extLst>
              <a:ext uri="{FF2B5EF4-FFF2-40B4-BE49-F238E27FC236}">
                <a16:creationId xmlns:a16="http://schemas.microsoft.com/office/drawing/2014/main" id="{AB9EA69C-DCE3-2144-8265-9A3248C44081}"/>
              </a:ext>
            </a:extLst>
          </p:cNvPr>
          <p:cNvSpPr/>
          <p:nvPr userDrawn="1"/>
        </p:nvSpPr>
        <p:spPr>
          <a:xfrm>
            <a:off x="5412258" y="1309586"/>
            <a:ext cx="840260" cy="840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B1159B39-C39A-5E46-9D1E-8B4021CBD723}"/>
              </a:ext>
            </a:extLst>
          </p:cNvPr>
          <p:cNvSpPr>
            <a:spLocks noGrp="1"/>
          </p:cNvSpPr>
          <p:nvPr>
            <p:ph idx="12" hasCustomPrompt="1"/>
          </p:nvPr>
        </p:nvSpPr>
        <p:spPr>
          <a:xfrm>
            <a:off x="6367847" y="2486884"/>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19" name="Content Placeholder 2">
            <a:extLst>
              <a:ext uri="{FF2B5EF4-FFF2-40B4-BE49-F238E27FC236}">
                <a16:creationId xmlns:a16="http://schemas.microsoft.com/office/drawing/2014/main" id="{FBB59460-3A14-8245-BC81-E9631C8AF0B1}"/>
              </a:ext>
            </a:extLst>
          </p:cNvPr>
          <p:cNvSpPr>
            <a:spLocks noGrp="1"/>
          </p:cNvSpPr>
          <p:nvPr>
            <p:ph idx="13" hasCustomPrompt="1"/>
          </p:nvPr>
        </p:nvSpPr>
        <p:spPr>
          <a:xfrm>
            <a:off x="6367847" y="2891252"/>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0" name="Rectangle 19">
            <a:extLst>
              <a:ext uri="{FF2B5EF4-FFF2-40B4-BE49-F238E27FC236}">
                <a16:creationId xmlns:a16="http://schemas.microsoft.com/office/drawing/2014/main" id="{4A0D724B-C1B2-374A-AD03-4F7F072F76B3}"/>
              </a:ext>
            </a:extLst>
          </p:cNvPr>
          <p:cNvSpPr/>
          <p:nvPr userDrawn="1"/>
        </p:nvSpPr>
        <p:spPr>
          <a:xfrm>
            <a:off x="5412258" y="2471122"/>
            <a:ext cx="840260" cy="840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53EFD16B-250D-CE49-A100-C34795DD0218}"/>
              </a:ext>
            </a:extLst>
          </p:cNvPr>
          <p:cNvSpPr>
            <a:spLocks noGrp="1"/>
          </p:cNvSpPr>
          <p:nvPr>
            <p:ph idx="14" hasCustomPrompt="1"/>
          </p:nvPr>
        </p:nvSpPr>
        <p:spPr>
          <a:xfrm>
            <a:off x="6367847" y="3664182"/>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22" name="Content Placeholder 2">
            <a:extLst>
              <a:ext uri="{FF2B5EF4-FFF2-40B4-BE49-F238E27FC236}">
                <a16:creationId xmlns:a16="http://schemas.microsoft.com/office/drawing/2014/main" id="{FF8E1AB9-46FD-5848-A080-EA8939835DF9}"/>
              </a:ext>
            </a:extLst>
          </p:cNvPr>
          <p:cNvSpPr>
            <a:spLocks noGrp="1"/>
          </p:cNvSpPr>
          <p:nvPr>
            <p:ph idx="15" hasCustomPrompt="1"/>
          </p:nvPr>
        </p:nvSpPr>
        <p:spPr>
          <a:xfrm>
            <a:off x="6367847" y="4068550"/>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3" name="Rectangle 22">
            <a:extLst>
              <a:ext uri="{FF2B5EF4-FFF2-40B4-BE49-F238E27FC236}">
                <a16:creationId xmlns:a16="http://schemas.microsoft.com/office/drawing/2014/main" id="{BAFD74B3-B082-944F-8D7A-DE8F360AED22}"/>
              </a:ext>
            </a:extLst>
          </p:cNvPr>
          <p:cNvSpPr/>
          <p:nvPr userDrawn="1"/>
        </p:nvSpPr>
        <p:spPr>
          <a:xfrm>
            <a:off x="5412258" y="3648420"/>
            <a:ext cx="840260" cy="8402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2B3784C-D0E2-3240-BD83-2C69B6FCAE9D}"/>
              </a:ext>
            </a:extLst>
          </p:cNvPr>
          <p:cNvSpPr>
            <a:spLocks noGrp="1"/>
          </p:cNvSpPr>
          <p:nvPr>
            <p:ph idx="16" hasCustomPrompt="1"/>
          </p:nvPr>
        </p:nvSpPr>
        <p:spPr>
          <a:xfrm>
            <a:off x="6367847" y="4841480"/>
            <a:ext cx="5331941" cy="388387"/>
          </a:xfrm>
        </p:spPr>
        <p:txBody>
          <a:bodyPr>
            <a:noAutofit/>
          </a:bodyPr>
          <a:lstStyle>
            <a:lvl1pPr marL="0" indent="0">
              <a:buNone/>
              <a:defRPr sz="2000">
                <a:solidFill>
                  <a:schemeClr val="tx2"/>
                </a:solidFill>
                <a:latin typeface="+mj-lt"/>
              </a:defRPr>
            </a:lvl1pPr>
          </a:lstStyle>
          <a:p>
            <a:pPr lvl="0"/>
            <a:r>
              <a:rPr lang="en-GB" dirty="0"/>
              <a:t>Section title</a:t>
            </a:r>
          </a:p>
        </p:txBody>
      </p:sp>
      <p:sp>
        <p:nvSpPr>
          <p:cNvPr id="25" name="Content Placeholder 2">
            <a:extLst>
              <a:ext uri="{FF2B5EF4-FFF2-40B4-BE49-F238E27FC236}">
                <a16:creationId xmlns:a16="http://schemas.microsoft.com/office/drawing/2014/main" id="{A7A7C039-4719-0B41-AAD5-E111E5242DD0}"/>
              </a:ext>
            </a:extLst>
          </p:cNvPr>
          <p:cNvSpPr>
            <a:spLocks noGrp="1"/>
          </p:cNvSpPr>
          <p:nvPr>
            <p:ph idx="17" hasCustomPrompt="1"/>
          </p:nvPr>
        </p:nvSpPr>
        <p:spPr>
          <a:xfrm>
            <a:off x="6367847" y="5245848"/>
            <a:ext cx="5331941" cy="420130"/>
          </a:xfrm>
        </p:spPr>
        <p:txBody>
          <a:bodyPr>
            <a:normAutofit/>
          </a:bodyPr>
          <a:lstStyle>
            <a:lvl1pPr marL="0" indent="0">
              <a:buNone/>
              <a:defRPr sz="1400">
                <a:latin typeface="+mn-lt"/>
              </a:defRPr>
            </a:lvl1pPr>
          </a:lstStyle>
          <a:p>
            <a:pPr lvl="0"/>
            <a:r>
              <a:rPr lang="en-GB" dirty="0"/>
              <a:t>Information about section</a:t>
            </a:r>
          </a:p>
        </p:txBody>
      </p:sp>
      <p:sp>
        <p:nvSpPr>
          <p:cNvPr id="26" name="Rectangle 25">
            <a:extLst>
              <a:ext uri="{FF2B5EF4-FFF2-40B4-BE49-F238E27FC236}">
                <a16:creationId xmlns:a16="http://schemas.microsoft.com/office/drawing/2014/main" id="{8C5FB459-F147-0048-9388-70C27C8159EE}"/>
              </a:ext>
            </a:extLst>
          </p:cNvPr>
          <p:cNvSpPr/>
          <p:nvPr userDrawn="1"/>
        </p:nvSpPr>
        <p:spPr>
          <a:xfrm>
            <a:off x="5412258" y="4825718"/>
            <a:ext cx="840260" cy="8402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78FFB630-6991-9749-989F-D6D27F5E254C}"/>
              </a:ext>
            </a:extLst>
          </p:cNvPr>
          <p:cNvSpPr>
            <a:spLocks noGrp="1"/>
          </p:cNvSpPr>
          <p:nvPr>
            <p:ph type="pic" sz="quarter" idx="20"/>
          </p:nvPr>
        </p:nvSpPr>
        <p:spPr>
          <a:xfrm>
            <a:off x="5482344" y="1392073"/>
            <a:ext cx="700088" cy="676275"/>
          </a:xfrm>
        </p:spPr>
        <p:txBody>
          <a:bodyPr/>
          <a:lstStyle/>
          <a:p>
            <a:endParaRPr lang="en-US" dirty="0"/>
          </a:p>
        </p:txBody>
      </p:sp>
      <p:sp>
        <p:nvSpPr>
          <p:cNvPr id="30" name="Picture Placeholder 5">
            <a:extLst>
              <a:ext uri="{FF2B5EF4-FFF2-40B4-BE49-F238E27FC236}">
                <a16:creationId xmlns:a16="http://schemas.microsoft.com/office/drawing/2014/main" id="{F72597B8-4A00-0D45-ACC9-7E279528CC55}"/>
              </a:ext>
            </a:extLst>
          </p:cNvPr>
          <p:cNvSpPr>
            <a:spLocks noGrp="1"/>
          </p:cNvSpPr>
          <p:nvPr>
            <p:ph type="pic" sz="quarter" idx="21"/>
          </p:nvPr>
        </p:nvSpPr>
        <p:spPr>
          <a:xfrm>
            <a:off x="5482344" y="2545370"/>
            <a:ext cx="700088" cy="676275"/>
          </a:xfrm>
        </p:spPr>
        <p:txBody>
          <a:bodyPr/>
          <a:lstStyle/>
          <a:p>
            <a:endParaRPr lang="en-US" dirty="0"/>
          </a:p>
        </p:txBody>
      </p:sp>
      <p:sp>
        <p:nvSpPr>
          <p:cNvPr id="31" name="Picture Placeholder 5">
            <a:extLst>
              <a:ext uri="{FF2B5EF4-FFF2-40B4-BE49-F238E27FC236}">
                <a16:creationId xmlns:a16="http://schemas.microsoft.com/office/drawing/2014/main" id="{A170BD52-97DF-0844-8BFA-9F888DA8E231}"/>
              </a:ext>
            </a:extLst>
          </p:cNvPr>
          <p:cNvSpPr>
            <a:spLocks noGrp="1"/>
          </p:cNvSpPr>
          <p:nvPr>
            <p:ph type="pic" sz="quarter" idx="22"/>
          </p:nvPr>
        </p:nvSpPr>
        <p:spPr>
          <a:xfrm>
            <a:off x="5482344" y="3723381"/>
            <a:ext cx="700088" cy="676275"/>
          </a:xfrm>
        </p:spPr>
        <p:txBody>
          <a:bodyPr/>
          <a:lstStyle/>
          <a:p>
            <a:endParaRPr lang="en-US" dirty="0"/>
          </a:p>
        </p:txBody>
      </p:sp>
      <p:sp>
        <p:nvSpPr>
          <p:cNvPr id="32" name="Picture Placeholder 5">
            <a:extLst>
              <a:ext uri="{FF2B5EF4-FFF2-40B4-BE49-F238E27FC236}">
                <a16:creationId xmlns:a16="http://schemas.microsoft.com/office/drawing/2014/main" id="{A8DDF673-9843-374E-BBCA-860F50849B65}"/>
              </a:ext>
            </a:extLst>
          </p:cNvPr>
          <p:cNvSpPr>
            <a:spLocks noGrp="1"/>
          </p:cNvSpPr>
          <p:nvPr>
            <p:ph type="pic" sz="quarter" idx="23"/>
          </p:nvPr>
        </p:nvSpPr>
        <p:spPr>
          <a:xfrm>
            <a:off x="5482344" y="4907710"/>
            <a:ext cx="700088" cy="676275"/>
          </a:xfrm>
        </p:spPr>
        <p:txBody>
          <a:bodyPr/>
          <a:lstStyle/>
          <a:p>
            <a:endParaRPr lang="en-US" dirty="0"/>
          </a:p>
        </p:txBody>
      </p:sp>
    </p:spTree>
    <p:extLst>
      <p:ext uri="{BB962C8B-B14F-4D97-AF65-F5344CB8AC3E}">
        <p14:creationId xmlns:p14="http://schemas.microsoft.com/office/powerpoint/2010/main" val="208152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216B492-F2F1-B04F-A3C7-0373DCD03DD0}"/>
              </a:ext>
            </a:extLst>
          </p:cNvPr>
          <p:cNvSpPr>
            <a:spLocks noGrp="1"/>
          </p:cNvSpPr>
          <p:nvPr>
            <p:ph type="pic" sz="quarter" idx="10"/>
          </p:nvPr>
        </p:nvSpPr>
        <p:spPr>
          <a:xfrm>
            <a:off x="4505739" y="0"/>
            <a:ext cx="3726262" cy="6857999"/>
          </a:xfrm>
        </p:spPr>
        <p:txBody>
          <a:bodyPr/>
          <a:lstStyle/>
          <a:p>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23206" y="1122363"/>
            <a:ext cx="3491881" cy="2469334"/>
          </a:xfrm>
        </p:spPr>
        <p:txBody>
          <a:bodyPr anchor="b">
            <a:normAutofit/>
          </a:bodyPr>
          <a:lstStyle>
            <a:lvl1pPr algn="l">
              <a:defRPr sz="2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23207" y="3757412"/>
            <a:ext cx="3491880" cy="1712443"/>
          </a:xfrm>
        </p:spPr>
        <p:txBody>
          <a:bodyPr>
            <a:normAutofit/>
          </a:bodyPr>
          <a:lstStyle>
            <a:lvl1pPr marL="0" indent="0" algn="l">
              <a:lnSpc>
                <a:spcPct val="12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5" name="Rectangle 14">
            <a:extLst>
              <a:ext uri="{FF2B5EF4-FFF2-40B4-BE49-F238E27FC236}">
                <a16:creationId xmlns:a16="http://schemas.microsoft.com/office/drawing/2014/main" id="{BA5DE34A-2A66-4746-B5FF-93718F405672}"/>
              </a:ext>
            </a:extLst>
          </p:cNvPr>
          <p:cNvSpPr/>
          <p:nvPr userDrawn="1"/>
        </p:nvSpPr>
        <p:spPr>
          <a:xfrm>
            <a:off x="8231999" y="0"/>
            <a:ext cx="3960000" cy="22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9DFD41-7EC8-D14A-8205-D0704733BCA4}"/>
              </a:ext>
            </a:extLst>
          </p:cNvPr>
          <p:cNvSpPr/>
          <p:nvPr userDrawn="1"/>
        </p:nvSpPr>
        <p:spPr>
          <a:xfrm>
            <a:off x="8231999" y="2267999"/>
            <a:ext cx="3960000" cy="23456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A62F-2E34-C148-AC3F-5F8B18D0F703}"/>
              </a:ext>
            </a:extLst>
          </p:cNvPr>
          <p:cNvSpPr/>
          <p:nvPr userDrawn="1"/>
        </p:nvSpPr>
        <p:spPr>
          <a:xfrm>
            <a:off x="8231999" y="4613635"/>
            <a:ext cx="3960000" cy="22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ABC62802-FC3A-9940-BEFF-63EEAE394909}"/>
              </a:ext>
            </a:extLst>
          </p:cNvPr>
          <p:cNvSpPr>
            <a:spLocks noGrp="1"/>
          </p:cNvSpPr>
          <p:nvPr>
            <p:ph type="body" sz="quarter" idx="11" hasCustomPrompt="1"/>
          </p:nvPr>
        </p:nvSpPr>
        <p:spPr>
          <a:xfrm>
            <a:off x="8831263" y="1489331"/>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2" name="Text Placeholder 20">
            <a:extLst>
              <a:ext uri="{FF2B5EF4-FFF2-40B4-BE49-F238E27FC236}">
                <a16:creationId xmlns:a16="http://schemas.microsoft.com/office/drawing/2014/main" id="{4774A145-9501-9548-83BE-BFA347FAB90E}"/>
              </a:ext>
            </a:extLst>
          </p:cNvPr>
          <p:cNvSpPr>
            <a:spLocks noGrp="1"/>
          </p:cNvSpPr>
          <p:nvPr>
            <p:ph type="body" sz="quarter" idx="12" hasCustomPrompt="1"/>
          </p:nvPr>
        </p:nvSpPr>
        <p:spPr>
          <a:xfrm>
            <a:off x="8831263" y="3834967"/>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3" name="Text Placeholder 20">
            <a:extLst>
              <a:ext uri="{FF2B5EF4-FFF2-40B4-BE49-F238E27FC236}">
                <a16:creationId xmlns:a16="http://schemas.microsoft.com/office/drawing/2014/main" id="{D9EB8F98-E31F-CF44-B1BA-5AA83D0DE0E1}"/>
              </a:ext>
            </a:extLst>
          </p:cNvPr>
          <p:cNvSpPr>
            <a:spLocks noGrp="1"/>
          </p:cNvSpPr>
          <p:nvPr>
            <p:ph type="body" sz="quarter" idx="13" hasCustomPrompt="1"/>
          </p:nvPr>
        </p:nvSpPr>
        <p:spPr>
          <a:xfrm>
            <a:off x="8831263" y="6092134"/>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Tree>
    <p:extLst>
      <p:ext uri="{BB962C8B-B14F-4D97-AF65-F5344CB8AC3E}">
        <p14:creationId xmlns:p14="http://schemas.microsoft.com/office/powerpoint/2010/main" val="88699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5DE34A-2A66-4746-B5FF-93718F405672}"/>
              </a:ext>
            </a:extLst>
          </p:cNvPr>
          <p:cNvSpPr/>
          <p:nvPr userDrawn="1"/>
        </p:nvSpPr>
        <p:spPr>
          <a:xfrm>
            <a:off x="8153419" y="1842861"/>
            <a:ext cx="3433800" cy="4533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9DFD41-7EC8-D14A-8205-D0704733BCA4}"/>
              </a:ext>
            </a:extLst>
          </p:cNvPr>
          <p:cNvSpPr/>
          <p:nvPr userDrawn="1"/>
        </p:nvSpPr>
        <p:spPr>
          <a:xfrm>
            <a:off x="4433113" y="1842862"/>
            <a:ext cx="3433800" cy="45332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A62F-2E34-C148-AC3F-5F8B18D0F703}"/>
              </a:ext>
            </a:extLst>
          </p:cNvPr>
          <p:cNvSpPr/>
          <p:nvPr userDrawn="1"/>
        </p:nvSpPr>
        <p:spPr>
          <a:xfrm>
            <a:off x="703773" y="1842861"/>
            <a:ext cx="3433800" cy="45332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ABC62802-FC3A-9940-BEFF-63EEAE394909}"/>
              </a:ext>
            </a:extLst>
          </p:cNvPr>
          <p:cNvSpPr>
            <a:spLocks noGrp="1"/>
          </p:cNvSpPr>
          <p:nvPr>
            <p:ph type="body" sz="quarter" idx="11" hasCustomPrompt="1"/>
          </p:nvPr>
        </p:nvSpPr>
        <p:spPr>
          <a:xfrm>
            <a:off x="1016529" y="2140119"/>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2" name="Text Placeholder 20">
            <a:extLst>
              <a:ext uri="{FF2B5EF4-FFF2-40B4-BE49-F238E27FC236}">
                <a16:creationId xmlns:a16="http://schemas.microsoft.com/office/drawing/2014/main" id="{4774A145-9501-9548-83BE-BFA347FAB90E}"/>
              </a:ext>
            </a:extLst>
          </p:cNvPr>
          <p:cNvSpPr>
            <a:spLocks noGrp="1"/>
          </p:cNvSpPr>
          <p:nvPr>
            <p:ph type="body" sz="quarter" idx="12" hasCustomPrompt="1"/>
          </p:nvPr>
        </p:nvSpPr>
        <p:spPr>
          <a:xfrm>
            <a:off x="4741351" y="2140119"/>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3" name="Text Placeholder 20">
            <a:extLst>
              <a:ext uri="{FF2B5EF4-FFF2-40B4-BE49-F238E27FC236}">
                <a16:creationId xmlns:a16="http://schemas.microsoft.com/office/drawing/2014/main" id="{D9EB8F98-E31F-CF44-B1BA-5AA83D0DE0E1}"/>
              </a:ext>
            </a:extLst>
          </p:cNvPr>
          <p:cNvSpPr>
            <a:spLocks noGrp="1"/>
          </p:cNvSpPr>
          <p:nvPr>
            <p:ph type="body" sz="quarter" idx="13" hasCustomPrompt="1"/>
          </p:nvPr>
        </p:nvSpPr>
        <p:spPr>
          <a:xfrm>
            <a:off x="8466175" y="2161017"/>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14" name="Title 1">
            <a:extLst>
              <a:ext uri="{FF2B5EF4-FFF2-40B4-BE49-F238E27FC236}">
                <a16:creationId xmlns:a16="http://schemas.microsoft.com/office/drawing/2014/main" id="{5AD67CC3-3AFB-4A46-8991-04C13D93A8BD}"/>
              </a:ext>
            </a:extLst>
          </p:cNvPr>
          <p:cNvSpPr>
            <a:spLocks noGrp="1"/>
          </p:cNvSpPr>
          <p:nvPr>
            <p:ph type="title"/>
          </p:nvPr>
        </p:nvSpPr>
        <p:spPr>
          <a:xfrm>
            <a:off x="835403" y="381454"/>
            <a:ext cx="10521194" cy="1079954"/>
          </a:xfrm>
        </p:spPr>
        <p:txBody>
          <a:bodyPr>
            <a:normAutofit/>
          </a:bodyPr>
          <a:lstStyle>
            <a:lvl1pPr algn="ctr">
              <a:defRPr sz="2800"/>
            </a:lvl1pPr>
          </a:lstStyle>
          <a:p>
            <a:r>
              <a:rPr lang="en-GB" dirty="0"/>
              <a:t>Click to edit Master title style</a:t>
            </a:r>
            <a:endParaRPr lang="en-US" dirty="0"/>
          </a:p>
        </p:txBody>
      </p:sp>
      <p:sp>
        <p:nvSpPr>
          <p:cNvPr id="18" name="Text Placeholder 20">
            <a:extLst>
              <a:ext uri="{FF2B5EF4-FFF2-40B4-BE49-F238E27FC236}">
                <a16:creationId xmlns:a16="http://schemas.microsoft.com/office/drawing/2014/main" id="{C80CE087-F543-4B42-8AD6-351C8876E1CF}"/>
              </a:ext>
            </a:extLst>
          </p:cNvPr>
          <p:cNvSpPr>
            <a:spLocks noGrp="1"/>
          </p:cNvSpPr>
          <p:nvPr>
            <p:ph type="body" sz="quarter" idx="14" hasCustomPrompt="1"/>
          </p:nvPr>
        </p:nvSpPr>
        <p:spPr>
          <a:xfrm>
            <a:off x="1016529" y="3169849"/>
            <a:ext cx="2808287" cy="2860248"/>
          </a:xfrm>
        </p:spPr>
        <p:txBody>
          <a:bodyPr>
            <a:normAutofit/>
          </a:bodyPr>
          <a:lstStyle>
            <a:lvl1pPr marL="285750" indent="-285750" algn="l">
              <a:buFont typeface="Arial" panose="020B0604020202020204" pitchFamily="34" charset="0"/>
              <a:buChar char="•"/>
              <a:defRPr sz="1600">
                <a:solidFill>
                  <a:schemeClr val="bg2"/>
                </a:solidFill>
              </a:defRPr>
            </a:lvl1pPr>
            <a:lvl2pPr marL="457200" indent="0">
              <a:buNone/>
              <a:defRPr/>
            </a:lvl2pPr>
          </a:lstStyle>
          <a:p>
            <a:pPr lvl="0"/>
            <a:r>
              <a:rPr lang="en-US" sz="1800" dirty="0"/>
              <a:t>Text goes here</a:t>
            </a:r>
            <a:endParaRPr lang="en-US" dirty="0"/>
          </a:p>
        </p:txBody>
      </p:sp>
      <p:sp>
        <p:nvSpPr>
          <p:cNvPr id="19" name="Text Placeholder 20">
            <a:extLst>
              <a:ext uri="{FF2B5EF4-FFF2-40B4-BE49-F238E27FC236}">
                <a16:creationId xmlns:a16="http://schemas.microsoft.com/office/drawing/2014/main" id="{ACC49BCE-15B1-984C-9BB1-495552C92410}"/>
              </a:ext>
            </a:extLst>
          </p:cNvPr>
          <p:cNvSpPr>
            <a:spLocks noGrp="1"/>
          </p:cNvSpPr>
          <p:nvPr>
            <p:ph type="body" sz="quarter" idx="15" hasCustomPrompt="1"/>
          </p:nvPr>
        </p:nvSpPr>
        <p:spPr>
          <a:xfrm>
            <a:off x="4741351" y="3169849"/>
            <a:ext cx="2808287" cy="2860248"/>
          </a:xfrm>
        </p:spPr>
        <p:txBody>
          <a:bodyPr>
            <a:normAutofit/>
          </a:bodyPr>
          <a:lstStyle>
            <a:lvl1pPr marL="285750" indent="-285750" algn="l">
              <a:buFont typeface="Arial" panose="020B0604020202020204" pitchFamily="34" charset="0"/>
              <a:buChar char="•"/>
              <a:defRPr sz="1600">
                <a:solidFill>
                  <a:schemeClr val="bg2"/>
                </a:solidFill>
              </a:defRPr>
            </a:lvl1pPr>
            <a:lvl2pPr marL="457200" indent="0">
              <a:buNone/>
              <a:defRPr/>
            </a:lvl2pPr>
          </a:lstStyle>
          <a:p>
            <a:pPr lvl="0"/>
            <a:r>
              <a:rPr lang="en-US" sz="1800" dirty="0"/>
              <a:t>Text goes here</a:t>
            </a:r>
            <a:endParaRPr lang="en-US" dirty="0"/>
          </a:p>
        </p:txBody>
      </p:sp>
      <p:sp>
        <p:nvSpPr>
          <p:cNvPr id="20" name="Text Placeholder 20">
            <a:extLst>
              <a:ext uri="{FF2B5EF4-FFF2-40B4-BE49-F238E27FC236}">
                <a16:creationId xmlns:a16="http://schemas.microsoft.com/office/drawing/2014/main" id="{273B1A85-F202-4544-951C-D8F088A242EA}"/>
              </a:ext>
            </a:extLst>
          </p:cNvPr>
          <p:cNvSpPr>
            <a:spLocks noGrp="1"/>
          </p:cNvSpPr>
          <p:nvPr>
            <p:ph type="body" sz="quarter" idx="16" hasCustomPrompt="1"/>
          </p:nvPr>
        </p:nvSpPr>
        <p:spPr>
          <a:xfrm>
            <a:off x="8466175" y="3190747"/>
            <a:ext cx="2808287" cy="2860248"/>
          </a:xfrm>
        </p:spPr>
        <p:txBody>
          <a:bodyPr>
            <a:normAutofit/>
          </a:bodyPr>
          <a:lstStyle>
            <a:lvl1pPr marL="285750" indent="-285750" algn="l">
              <a:buFont typeface="Arial" panose="020B0604020202020204" pitchFamily="34" charset="0"/>
              <a:buChar char="•"/>
              <a:defRPr sz="1600">
                <a:solidFill>
                  <a:schemeClr val="bg2"/>
                </a:solidFill>
              </a:defRPr>
            </a:lvl1pPr>
            <a:lvl2pPr marL="457200" indent="0">
              <a:buNone/>
              <a:defRPr/>
            </a:lvl2pPr>
          </a:lstStyle>
          <a:p>
            <a:pPr lvl="0"/>
            <a:r>
              <a:rPr lang="en-US" sz="1800" dirty="0"/>
              <a:t>Text goes here</a:t>
            </a:r>
            <a:endParaRPr lang="en-US" dirty="0"/>
          </a:p>
        </p:txBody>
      </p:sp>
    </p:spTree>
    <p:extLst>
      <p:ext uri="{BB962C8B-B14F-4D97-AF65-F5344CB8AC3E}">
        <p14:creationId xmlns:p14="http://schemas.microsoft.com/office/powerpoint/2010/main" val="372703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5DE34A-2A66-4746-B5FF-93718F405672}"/>
              </a:ext>
            </a:extLst>
          </p:cNvPr>
          <p:cNvSpPr/>
          <p:nvPr userDrawn="1"/>
        </p:nvSpPr>
        <p:spPr>
          <a:xfrm>
            <a:off x="5985944" y="1842861"/>
            <a:ext cx="3433800" cy="45332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9DFD41-7EC8-D14A-8205-D0704733BCA4}"/>
              </a:ext>
            </a:extLst>
          </p:cNvPr>
          <p:cNvSpPr/>
          <p:nvPr userDrawn="1"/>
        </p:nvSpPr>
        <p:spPr>
          <a:xfrm>
            <a:off x="2265638" y="1842862"/>
            <a:ext cx="3433800" cy="45332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0">
            <a:extLst>
              <a:ext uri="{FF2B5EF4-FFF2-40B4-BE49-F238E27FC236}">
                <a16:creationId xmlns:a16="http://schemas.microsoft.com/office/drawing/2014/main" id="{4774A145-9501-9548-83BE-BFA347FAB90E}"/>
              </a:ext>
            </a:extLst>
          </p:cNvPr>
          <p:cNvSpPr>
            <a:spLocks noGrp="1"/>
          </p:cNvSpPr>
          <p:nvPr>
            <p:ph type="body" sz="quarter" idx="12" hasCustomPrompt="1"/>
          </p:nvPr>
        </p:nvSpPr>
        <p:spPr>
          <a:xfrm>
            <a:off x="2573876" y="2140119"/>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23" name="Text Placeholder 20">
            <a:extLst>
              <a:ext uri="{FF2B5EF4-FFF2-40B4-BE49-F238E27FC236}">
                <a16:creationId xmlns:a16="http://schemas.microsoft.com/office/drawing/2014/main" id="{D9EB8F98-E31F-CF44-B1BA-5AA83D0DE0E1}"/>
              </a:ext>
            </a:extLst>
          </p:cNvPr>
          <p:cNvSpPr>
            <a:spLocks noGrp="1"/>
          </p:cNvSpPr>
          <p:nvPr>
            <p:ph type="body" sz="quarter" idx="13" hasCustomPrompt="1"/>
          </p:nvPr>
        </p:nvSpPr>
        <p:spPr>
          <a:xfrm>
            <a:off x="6298700" y="2161017"/>
            <a:ext cx="2808287" cy="519112"/>
          </a:xfrm>
        </p:spPr>
        <p:txBody>
          <a:bodyPr>
            <a:normAutofit/>
          </a:bodyPr>
          <a:lstStyle>
            <a:lvl1pPr marL="0" indent="0" algn="ctr">
              <a:buNone/>
              <a:defRPr sz="1800">
                <a:solidFill>
                  <a:schemeClr val="bg1"/>
                </a:solidFill>
              </a:defRPr>
            </a:lvl1pPr>
            <a:lvl2pPr marL="457200" indent="0">
              <a:buNone/>
              <a:defRPr/>
            </a:lvl2pPr>
          </a:lstStyle>
          <a:p>
            <a:pPr lvl="0"/>
            <a:r>
              <a:rPr lang="en-US" sz="1800" dirty="0"/>
              <a:t>Text goes here</a:t>
            </a:r>
            <a:endParaRPr lang="en-US" dirty="0"/>
          </a:p>
        </p:txBody>
      </p:sp>
      <p:sp>
        <p:nvSpPr>
          <p:cNvPr id="14" name="Title 1">
            <a:extLst>
              <a:ext uri="{FF2B5EF4-FFF2-40B4-BE49-F238E27FC236}">
                <a16:creationId xmlns:a16="http://schemas.microsoft.com/office/drawing/2014/main" id="{5AD67CC3-3AFB-4A46-8991-04C13D93A8BD}"/>
              </a:ext>
            </a:extLst>
          </p:cNvPr>
          <p:cNvSpPr>
            <a:spLocks noGrp="1"/>
          </p:cNvSpPr>
          <p:nvPr>
            <p:ph type="title"/>
          </p:nvPr>
        </p:nvSpPr>
        <p:spPr>
          <a:xfrm>
            <a:off x="2265639" y="381454"/>
            <a:ext cx="7154106" cy="1079954"/>
          </a:xfrm>
        </p:spPr>
        <p:txBody>
          <a:bodyPr>
            <a:normAutofit/>
          </a:bodyPr>
          <a:lstStyle>
            <a:lvl1pPr algn="ctr">
              <a:defRPr sz="2800"/>
            </a:lvl1pPr>
          </a:lstStyle>
          <a:p>
            <a:r>
              <a:rPr lang="en-GB" dirty="0"/>
              <a:t>Click to edit Master title style</a:t>
            </a:r>
            <a:endParaRPr lang="en-US" dirty="0"/>
          </a:p>
        </p:txBody>
      </p:sp>
      <p:sp>
        <p:nvSpPr>
          <p:cNvPr id="19" name="Text Placeholder 20">
            <a:extLst>
              <a:ext uri="{FF2B5EF4-FFF2-40B4-BE49-F238E27FC236}">
                <a16:creationId xmlns:a16="http://schemas.microsoft.com/office/drawing/2014/main" id="{ACC49BCE-15B1-984C-9BB1-495552C92410}"/>
              </a:ext>
            </a:extLst>
          </p:cNvPr>
          <p:cNvSpPr>
            <a:spLocks noGrp="1"/>
          </p:cNvSpPr>
          <p:nvPr>
            <p:ph type="body" sz="quarter" idx="15" hasCustomPrompt="1"/>
          </p:nvPr>
        </p:nvSpPr>
        <p:spPr>
          <a:xfrm>
            <a:off x="2573876" y="3169849"/>
            <a:ext cx="2808287" cy="2860248"/>
          </a:xfrm>
        </p:spPr>
        <p:txBody>
          <a:bodyPr>
            <a:normAutofit/>
          </a:bodyPr>
          <a:lstStyle>
            <a:lvl1pPr marL="285750" indent="-285750" algn="l">
              <a:buFont typeface="Arial" panose="020B0604020202020204" pitchFamily="34" charset="0"/>
              <a:buChar char="•"/>
              <a:defRPr sz="1600">
                <a:solidFill>
                  <a:schemeClr val="bg2"/>
                </a:solidFill>
              </a:defRPr>
            </a:lvl1pPr>
            <a:lvl2pPr marL="457200" indent="0">
              <a:buNone/>
              <a:defRPr/>
            </a:lvl2pPr>
          </a:lstStyle>
          <a:p>
            <a:pPr lvl="0"/>
            <a:r>
              <a:rPr lang="en-US" sz="1800" dirty="0"/>
              <a:t>Text goes here</a:t>
            </a:r>
            <a:endParaRPr lang="en-US" dirty="0"/>
          </a:p>
        </p:txBody>
      </p:sp>
      <p:sp>
        <p:nvSpPr>
          <p:cNvPr id="20" name="Text Placeholder 20">
            <a:extLst>
              <a:ext uri="{FF2B5EF4-FFF2-40B4-BE49-F238E27FC236}">
                <a16:creationId xmlns:a16="http://schemas.microsoft.com/office/drawing/2014/main" id="{273B1A85-F202-4544-951C-D8F088A242EA}"/>
              </a:ext>
            </a:extLst>
          </p:cNvPr>
          <p:cNvSpPr>
            <a:spLocks noGrp="1"/>
          </p:cNvSpPr>
          <p:nvPr>
            <p:ph type="body" sz="quarter" idx="16" hasCustomPrompt="1"/>
          </p:nvPr>
        </p:nvSpPr>
        <p:spPr>
          <a:xfrm>
            <a:off x="6298700" y="3190747"/>
            <a:ext cx="2808287" cy="2860248"/>
          </a:xfrm>
        </p:spPr>
        <p:txBody>
          <a:bodyPr>
            <a:normAutofit/>
          </a:bodyPr>
          <a:lstStyle>
            <a:lvl1pPr marL="285750" indent="-285750" algn="l">
              <a:buFont typeface="Arial" panose="020B0604020202020204" pitchFamily="34" charset="0"/>
              <a:buChar char="•"/>
              <a:defRPr sz="1600">
                <a:solidFill>
                  <a:schemeClr val="bg2"/>
                </a:solidFill>
              </a:defRPr>
            </a:lvl1pPr>
            <a:lvl2pPr marL="457200" indent="0">
              <a:buNone/>
              <a:defRPr/>
            </a:lvl2pPr>
          </a:lstStyle>
          <a:p>
            <a:pPr lvl="0"/>
            <a:r>
              <a:rPr lang="en-US" sz="1800" dirty="0"/>
              <a:t>Text goes here</a:t>
            </a:r>
            <a:endParaRPr lang="en-US" dirty="0"/>
          </a:p>
        </p:txBody>
      </p:sp>
    </p:spTree>
    <p:extLst>
      <p:ext uri="{BB962C8B-B14F-4D97-AF65-F5344CB8AC3E}">
        <p14:creationId xmlns:p14="http://schemas.microsoft.com/office/powerpoint/2010/main" val="267493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AD67CC3-3AFB-4A46-8991-04C13D93A8BD}"/>
              </a:ext>
            </a:extLst>
          </p:cNvPr>
          <p:cNvSpPr>
            <a:spLocks noGrp="1"/>
          </p:cNvSpPr>
          <p:nvPr>
            <p:ph type="title"/>
          </p:nvPr>
        </p:nvSpPr>
        <p:spPr>
          <a:xfrm>
            <a:off x="2261936" y="381454"/>
            <a:ext cx="9109893" cy="1079954"/>
          </a:xfrm>
        </p:spPr>
        <p:txBody>
          <a:bodyPr>
            <a:normAutofit/>
          </a:bodyPr>
          <a:lstStyle>
            <a:lvl1pPr algn="ctr">
              <a:defRPr sz="2800"/>
            </a:lvl1pPr>
          </a:lstStyle>
          <a:p>
            <a:r>
              <a:rPr lang="en-GB" dirty="0"/>
              <a:t>Click to edit Master title style</a:t>
            </a:r>
            <a:endParaRPr lang="en-US" dirty="0"/>
          </a:p>
        </p:txBody>
      </p:sp>
    </p:spTree>
    <p:extLst>
      <p:ext uri="{BB962C8B-B14F-4D97-AF65-F5344CB8AC3E}">
        <p14:creationId xmlns:p14="http://schemas.microsoft.com/office/powerpoint/2010/main" val="154965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E6F6-B5D6-8A41-BDA3-E4FCA802CD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974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EE8C78-7292-A844-8B22-C43944FD1A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7927258"/>
          </a:xfrm>
          <a:prstGeom prst="rect">
            <a:avLst/>
          </a:prstGeom>
        </p:spPr>
      </p:pic>
      <p:sp>
        <p:nvSpPr>
          <p:cNvPr id="9" name="Rectangle 8">
            <a:extLst>
              <a:ext uri="{FF2B5EF4-FFF2-40B4-BE49-F238E27FC236}">
                <a16:creationId xmlns:a16="http://schemas.microsoft.com/office/drawing/2014/main" id="{72A628EC-B36C-5041-AD5F-8E5CCB916015}"/>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E86B52D-1A50-2D42-BE7F-21A8292865FC}"/>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111CC9F0-5853-6F44-9B8C-F269F5FE8848}"/>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E5D0B01C-A7CA-2A45-8DAD-67E16D4C7D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258086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105-AE48-EB49-9603-593814DF8FFC}"/>
              </a:ext>
            </a:extLst>
          </p:cNvPr>
          <p:cNvSpPr>
            <a:spLocks noGrp="1"/>
          </p:cNvSpPr>
          <p:nvPr>
            <p:ph type="title"/>
          </p:nvPr>
        </p:nvSpPr>
        <p:spPr>
          <a:xfrm>
            <a:off x="831850" y="1709738"/>
            <a:ext cx="10515600" cy="2852737"/>
          </a:xfrm>
        </p:spPr>
        <p:txBody>
          <a:bodyPr anchor="b">
            <a:normAutofit/>
          </a:bodyPr>
          <a:lstStyle>
            <a:lvl1pPr>
              <a:defRPr sz="28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91F1646-D0AD-1743-AD01-FA6E82A9F71A}"/>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978868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0736-DA45-024F-B5C3-5155874C3D8B}"/>
              </a:ext>
            </a:extLst>
          </p:cNvPr>
          <p:cNvSpPr>
            <a:spLocks noGrp="1"/>
          </p:cNvSpPr>
          <p:nvPr>
            <p:ph type="title"/>
          </p:nvPr>
        </p:nvSpPr>
        <p:spPr>
          <a:xfrm>
            <a:off x="2329314" y="381454"/>
            <a:ext cx="9024486" cy="1079954"/>
          </a:xfrm>
        </p:spPr>
        <p:txBody>
          <a:bodyPr>
            <a:normAutofit/>
          </a:bodyPr>
          <a:lstStyle>
            <a:lvl1pPr>
              <a:defRPr sz="28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20193F8-5CCA-BE42-9247-728A2E8C810F}"/>
              </a:ext>
            </a:extLst>
          </p:cNvPr>
          <p:cNvSpPr>
            <a:spLocks noGrp="1"/>
          </p:cNvSpPr>
          <p:nvPr>
            <p:ph sz="half" idx="1"/>
          </p:nvPr>
        </p:nvSpPr>
        <p:spPr>
          <a:xfrm>
            <a:off x="673768" y="1825625"/>
            <a:ext cx="5346032" cy="4351338"/>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A460018E-06F7-5F4A-9BD5-0F4DC2E5C94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1835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8F6E1C-F30C-3E4E-874F-B805C77D62FA}"/>
              </a:ext>
            </a:extLst>
          </p:cNvPr>
          <p:cNvSpPr/>
          <p:nvPr userDrawn="1"/>
        </p:nvSpPr>
        <p:spPr>
          <a:xfrm>
            <a:off x="4301088" y="0"/>
            <a:ext cx="78909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3326720-CF03-9F4E-B26A-84927B071F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01088" y="621575"/>
            <a:ext cx="8821788" cy="4544810"/>
          </a:xfrm>
          <a:prstGeom prst="rect">
            <a:avLst/>
          </a:prstGeom>
        </p:spPr>
      </p:pic>
      <p:sp>
        <p:nvSpPr>
          <p:cNvPr id="6" name="Title 1">
            <a:extLst>
              <a:ext uri="{FF2B5EF4-FFF2-40B4-BE49-F238E27FC236}">
                <a16:creationId xmlns:a16="http://schemas.microsoft.com/office/drawing/2014/main" id="{4C0F495D-07A9-5842-A228-C202B0B620A8}"/>
              </a:ext>
            </a:extLst>
          </p:cNvPr>
          <p:cNvSpPr>
            <a:spLocks noGrp="1"/>
          </p:cNvSpPr>
          <p:nvPr>
            <p:ph type="title"/>
          </p:nvPr>
        </p:nvSpPr>
        <p:spPr>
          <a:xfrm>
            <a:off x="626444" y="1600386"/>
            <a:ext cx="3231292" cy="1635609"/>
          </a:xfrm>
        </p:spPr>
        <p:txBody>
          <a:bodyPr>
            <a:normAutofit/>
          </a:bodyPr>
          <a:lstStyle>
            <a:lvl1pPr>
              <a:defRPr sz="2800"/>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5470E764-A930-CA40-8639-60330A5CE0CF}"/>
              </a:ext>
            </a:extLst>
          </p:cNvPr>
          <p:cNvSpPr>
            <a:spLocks noGrp="1"/>
          </p:cNvSpPr>
          <p:nvPr>
            <p:ph type="subTitle" idx="1"/>
          </p:nvPr>
        </p:nvSpPr>
        <p:spPr>
          <a:xfrm>
            <a:off x="626444" y="3450180"/>
            <a:ext cx="3288957" cy="271132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37" name="Oval 36">
            <a:extLst>
              <a:ext uri="{FF2B5EF4-FFF2-40B4-BE49-F238E27FC236}">
                <a16:creationId xmlns:a16="http://schemas.microsoft.com/office/drawing/2014/main" id="{5BF25524-1A3E-714C-91B4-D4AEEEEDF5CA}"/>
              </a:ext>
            </a:extLst>
          </p:cNvPr>
          <p:cNvSpPr/>
          <p:nvPr userDrawn="1"/>
        </p:nvSpPr>
        <p:spPr>
          <a:xfrm>
            <a:off x="5609051" y="2023782"/>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Oval 37">
            <a:extLst>
              <a:ext uri="{FF2B5EF4-FFF2-40B4-BE49-F238E27FC236}">
                <a16:creationId xmlns:a16="http://schemas.microsoft.com/office/drawing/2014/main" id="{AA6D25ED-A952-AA4C-B64E-E7DFA82948F8}"/>
              </a:ext>
            </a:extLst>
          </p:cNvPr>
          <p:cNvSpPr/>
          <p:nvPr userDrawn="1"/>
        </p:nvSpPr>
        <p:spPr>
          <a:xfrm>
            <a:off x="5578159" y="2023782"/>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8DD209D-9E88-D34A-A6AB-96E8BA8B6030}"/>
              </a:ext>
            </a:extLst>
          </p:cNvPr>
          <p:cNvSpPr/>
          <p:nvPr userDrawn="1"/>
        </p:nvSpPr>
        <p:spPr>
          <a:xfrm>
            <a:off x="5536970" y="2023782"/>
            <a:ext cx="72000" cy="7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TextBox 39">
            <a:extLst>
              <a:ext uri="{FF2B5EF4-FFF2-40B4-BE49-F238E27FC236}">
                <a16:creationId xmlns:a16="http://schemas.microsoft.com/office/drawing/2014/main" id="{4F111385-06D5-EB4E-B8F2-BA1197EF233D}"/>
              </a:ext>
            </a:extLst>
          </p:cNvPr>
          <p:cNvSpPr txBox="1"/>
          <p:nvPr userDrawn="1"/>
        </p:nvSpPr>
        <p:spPr>
          <a:xfrm>
            <a:off x="5654358" y="1889830"/>
            <a:ext cx="1412956" cy="625376"/>
          </a:xfrm>
          <a:prstGeom prst="rect">
            <a:avLst/>
          </a:prstGeom>
          <a:noFill/>
        </p:spPr>
        <p:txBody>
          <a:bodyPr wrap="square" lIns="101158" tIns="50584" rIns="101158" bIns="50584" rtlCol="0">
            <a:spAutoFit/>
          </a:bodyPr>
          <a:lstStyle/>
          <a:p>
            <a:pPr defTabSz="505090" fontAlgn="base">
              <a:spcBef>
                <a:spcPct val="0"/>
              </a:spcBef>
              <a:spcAft>
                <a:spcPct val="0"/>
              </a:spcAft>
            </a:pPr>
            <a:r>
              <a:rPr lang="en-US" sz="1000" b="1" dirty="0">
                <a:solidFill>
                  <a:srgbClr val="2881AC"/>
                </a:solidFill>
                <a:latin typeface="Franklin Gothic Book" panose="020B0503020102020204" pitchFamily="34" charset="0"/>
                <a:ea typeface="ＭＳ Ｐゴシック" charset="-128"/>
                <a:cs typeface="Arial" charset="0"/>
              </a:rPr>
              <a:t>Vancouver, Canada</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R&amp;D &amp; Production</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Service center </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MEA, Stacks, Motive</a:t>
            </a:r>
            <a:endParaRPr lang="en-US" sz="800" b="1" dirty="0">
              <a:solidFill>
                <a:schemeClr val="accent2"/>
              </a:solidFill>
              <a:latin typeface="Franklin Gothic Book" panose="020B0503020102020204" pitchFamily="34" charset="0"/>
              <a:ea typeface="ＭＳ Ｐゴシック" charset="-128"/>
              <a:cs typeface="Arial" charset="0"/>
            </a:endParaRPr>
          </a:p>
        </p:txBody>
      </p:sp>
      <p:sp>
        <p:nvSpPr>
          <p:cNvPr id="41" name="TextBox 40">
            <a:extLst>
              <a:ext uri="{FF2B5EF4-FFF2-40B4-BE49-F238E27FC236}">
                <a16:creationId xmlns:a16="http://schemas.microsoft.com/office/drawing/2014/main" id="{DA39A58C-E2AF-8345-8E08-2B0FC317D97C}"/>
              </a:ext>
            </a:extLst>
          </p:cNvPr>
          <p:cNvSpPr txBox="1"/>
          <p:nvPr userDrawn="1"/>
        </p:nvSpPr>
        <p:spPr>
          <a:xfrm>
            <a:off x="4987783" y="2636508"/>
            <a:ext cx="893583" cy="656154"/>
          </a:xfrm>
          <a:prstGeom prst="rect">
            <a:avLst/>
          </a:prstGeom>
          <a:noFill/>
        </p:spPr>
        <p:txBody>
          <a:bodyPr wrap="none" lIns="101158" tIns="50584" rIns="101158" bIns="50584" rtlCol="0">
            <a:spAutoFit/>
          </a:bodyPr>
          <a:lstStyle/>
          <a:p>
            <a:pPr algn="r" defTabSz="505090" fontAlgn="base">
              <a:spcBef>
                <a:spcPct val="0"/>
              </a:spcBef>
              <a:spcAft>
                <a:spcPct val="0"/>
              </a:spcAft>
            </a:pPr>
            <a:r>
              <a:rPr lang="en-US" sz="1000" b="1" dirty="0">
                <a:solidFill>
                  <a:srgbClr val="2881AC"/>
                </a:solidFill>
                <a:latin typeface="Franklin Gothic Book" panose="020B0503020102020204" pitchFamily="34" charset="0"/>
                <a:ea typeface="ＭＳ Ｐゴシック" charset="-128"/>
                <a:cs typeface="Arial" charset="0"/>
              </a:rPr>
              <a:t>Bend, US</a:t>
            </a:r>
          </a:p>
          <a:p>
            <a:pPr algn="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R&amp;D &amp; Service</a:t>
            </a:r>
          </a:p>
          <a:p>
            <a:pPr algn="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Motive</a:t>
            </a:r>
          </a:p>
          <a:p>
            <a:pPr defTabSz="505090" fontAlgn="base">
              <a:spcBef>
                <a:spcPct val="0"/>
              </a:spcBef>
              <a:spcAft>
                <a:spcPct val="0"/>
              </a:spcAft>
            </a:pPr>
            <a:endParaRPr lang="en-US" sz="1000" b="1" dirty="0">
              <a:solidFill>
                <a:srgbClr val="2881AC"/>
              </a:solidFill>
              <a:latin typeface="Franklin Gothic Book" panose="020B0503020102020204" pitchFamily="34" charset="0"/>
              <a:ea typeface="ＭＳ Ｐゴシック" charset="-128"/>
              <a:cs typeface="Arial" charset="0"/>
            </a:endParaRPr>
          </a:p>
        </p:txBody>
      </p:sp>
      <p:sp>
        <p:nvSpPr>
          <p:cNvPr id="42" name="Oval 41">
            <a:extLst>
              <a:ext uri="{FF2B5EF4-FFF2-40B4-BE49-F238E27FC236}">
                <a16:creationId xmlns:a16="http://schemas.microsoft.com/office/drawing/2014/main" id="{74B9FB80-0BFA-0346-A935-41B02D2D7AC7}"/>
              </a:ext>
            </a:extLst>
          </p:cNvPr>
          <p:cNvSpPr/>
          <p:nvPr userDrawn="1"/>
        </p:nvSpPr>
        <p:spPr>
          <a:xfrm>
            <a:off x="5823347" y="2581465"/>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Box 42">
            <a:extLst>
              <a:ext uri="{FF2B5EF4-FFF2-40B4-BE49-F238E27FC236}">
                <a16:creationId xmlns:a16="http://schemas.microsoft.com/office/drawing/2014/main" id="{6E7F2623-C1CB-7641-A41B-B8400A767A07}"/>
              </a:ext>
            </a:extLst>
          </p:cNvPr>
          <p:cNvSpPr txBox="1"/>
          <p:nvPr userDrawn="1"/>
        </p:nvSpPr>
        <p:spPr>
          <a:xfrm>
            <a:off x="6774161" y="2314943"/>
            <a:ext cx="1185330" cy="656154"/>
          </a:xfrm>
          <a:prstGeom prst="rect">
            <a:avLst/>
          </a:prstGeom>
          <a:noFill/>
        </p:spPr>
        <p:txBody>
          <a:bodyPr wrap="none" lIns="101158" tIns="50584" rIns="101158" bIns="50584" rtlCol="0">
            <a:spAutoFit/>
          </a:bodyPr>
          <a:lstStyle/>
          <a:p>
            <a:pPr defTabSz="505090" fontAlgn="base">
              <a:spcBef>
                <a:spcPct val="0"/>
              </a:spcBef>
              <a:spcAft>
                <a:spcPct val="0"/>
              </a:spcAft>
            </a:pPr>
            <a:r>
              <a:rPr lang="en-US" sz="1000" b="1" dirty="0">
                <a:solidFill>
                  <a:srgbClr val="2881AC"/>
                </a:solidFill>
                <a:latin typeface="Franklin Gothic Book" panose="020B0503020102020204" pitchFamily="34" charset="0"/>
                <a:ea typeface="ＭＳ Ｐゴシック" charset="-128"/>
                <a:cs typeface="Arial" charset="0"/>
              </a:rPr>
              <a:t>Southborough, US</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R&amp;D &amp; Operations</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UAV</a:t>
            </a:r>
          </a:p>
          <a:p>
            <a:pPr defTabSz="505090" fontAlgn="base">
              <a:spcBef>
                <a:spcPct val="0"/>
              </a:spcBef>
              <a:spcAft>
                <a:spcPct val="0"/>
              </a:spcAft>
            </a:pPr>
            <a:endParaRPr lang="en-US" sz="1000" b="1" dirty="0">
              <a:solidFill>
                <a:srgbClr val="2881AC"/>
              </a:solidFill>
              <a:latin typeface="Franklin Gothic Book" panose="020B0503020102020204" pitchFamily="34" charset="0"/>
              <a:ea typeface="ＭＳ Ｐゴシック" charset="-128"/>
              <a:cs typeface="Arial" charset="0"/>
            </a:endParaRPr>
          </a:p>
        </p:txBody>
      </p:sp>
      <p:sp>
        <p:nvSpPr>
          <p:cNvPr id="44" name="Oval 43">
            <a:extLst>
              <a:ext uri="{FF2B5EF4-FFF2-40B4-BE49-F238E27FC236}">
                <a16:creationId xmlns:a16="http://schemas.microsoft.com/office/drawing/2014/main" id="{9D81804A-57B3-7D46-8B92-143A474AEE8C}"/>
              </a:ext>
            </a:extLst>
          </p:cNvPr>
          <p:cNvSpPr/>
          <p:nvPr userDrawn="1"/>
        </p:nvSpPr>
        <p:spPr>
          <a:xfrm>
            <a:off x="8425869" y="2094120"/>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a:extLst>
              <a:ext uri="{FF2B5EF4-FFF2-40B4-BE49-F238E27FC236}">
                <a16:creationId xmlns:a16="http://schemas.microsoft.com/office/drawing/2014/main" id="{C91C71C9-7D8E-F044-8E62-327E09C877A5}"/>
              </a:ext>
            </a:extLst>
          </p:cNvPr>
          <p:cNvSpPr/>
          <p:nvPr userDrawn="1"/>
        </p:nvSpPr>
        <p:spPr>
          <a:xfrm>
            <a:off x="8516305" y="2330256"/>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Oval 45">
            <a:extLst>
              <a:ext uri="{FF2B5EF4-FFF2-40B4-BE49-F238E27FC236}">
                <a16:creationId xmlns:a16="http://schemas.microsoft.com/office/drawing/2014/main" id="{CCEA53C3-7BFF-5245-BF27-FABDA482BB5D}"/>
              </a:ext>
            </a:extLst>
          </p:cNvPr>
          <p:cNvSpPr/>
          <p:nvPr userDrawn="1"/>
        </p:nvSpPr>
        <p:spPr>
          <a:xfrm>
            <a:off x="8702199" y="2194603"/>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a:extLst>
              <a:ext uri="{FF2B5EF4-FFF2-40B4-BE49-F238E27FC236}">
                <a16:creationId xmlns:a16="http://schemas.microsoft.com/office/drawing/2014/main" id="{79CFACEC-84FF-0F40-8CD9-41BE40E7E014}"/>
              </a:ext>
            </a:extLst>
          </p:cNvPr>
          <p:cNvSpPr/>
          <p:nvPr userDrawn="1"/>
        </p:nvSpPr>
        <p:spPr>
          <a:xfrm>
            <a:off x="8762489" y="1727354"/>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extBox 47">
            <a:extLst>
              <a:ext uri="{FF2B5EF4-FFF2-40B4-BE49-F238E27FC236}">
                <a16:creationId xmlns:a16="http://schemas.microsoft.com/office/drawing/2014/main" id="{EF8B0C88-7558-7A49-977A-D011994CC63E}"/>
              </a:ext>
            </a:extLst>
          </p:cNvPr>
          <p:cNvSpPr txBox="1"/>
          <p:nvPr userDrawn="1"/>
        </p:nvSpPr>
        <p:spPr>
          <a:xfrm>
            <a:off x="8824025" y="1847695"/>
            <a:ext cx="1092355" cy="625376"/>
          </a:xfrm>
          <a:prstGeom prst="rect">
            <a:avLst/>
          </a:prstGeom>
          <a:noFill/>
        </p:spPr>
        <p:txBody>
          <a:bodyPr wrap="none" lIns="101158" tIns="50584" rIns="101158" bIns="50584" rtlCol="0">
            <a:spAutoFit/>
          </a:bodyPr>
          <a:lstStyle/>
          <a:p>
            <a:pPr defTabSz="505090" fontAlgn="base">
              <a:spcBef>
                <a:spcPct val="0"/>
              </a:spcBef>
              <a:spcAft>
                <a:spcPct val="0"/>
              </a:spcAft>
            </a:pPr>
            <a:r>
              <a:rPr lang="en-US" sz="1000" b="1" dirty="0" err="1">
                <a:solidFill>
                  <a:srgbClr val="2881AC"/>
                </a:solidFill>
                <a:latin typeface="Franklin Gothic Book" panose="020B0503020102020204" pitchFamily="34" charset="0"/>
                <a:ea typeface="ＭＳ Ｐゴシック" charset="-128"/>
                <a:cs typeface="Arial" charset="0"/>
              </a:rPr>
              <a:t>Hobro</a:t>
            </a:r>
            <a:r>
              <a:rPr lang="en-US" sz="1000" b="1" dirty="0">
                <a:solidFill>
                  <a:srgbClr val="2881AC"/>
                </a:solidFill>
                <a:latin typeface="Franklin Gothic Book" panose="020B0503020102020204" pitchFamily="34" charset="0"/>
                <a:ea typeface="ＭＳ Ｐゴシック" charset="-128"/>
                <a:cs typeface="Arial" charset="0"/>
              </a:rPr>
              <a:t>, Denmark</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R&amp;D &amp; Production</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Service center </a:t>
            </a:r>
          </a:p>
          <a:p>
            <a:pPr defTabSz="505090" fontAlgn="base">
              <a:spcBef>
                <a:spcPct val="0"/>
              </a:spcBef>
              <a:spcAft>
                <a:spcPct val="0"/>
              </a:spcAft>
            </a:pPr>
            <a:r>
              <a:rPr lang="en-US" sz="800" dirty="0">
                <a:solidFill>
                  <a:schemeClr val="accent2"/>
                </a:solidFill>
                <a:latin typeface="Franklin Gothic Book" panose="020B0503020102020204" pitchFamily="34" charset="0"/>
                <a:ea typeface="ＭＳ Ｐゴシック" charset="-128"/>
                <a:cs typeface="Arial" charset="0"/>
              </a:rPr>
              <a:t>Motive &amp; Stationary </a:t>
            </a:r>
          </a:p>
        </p:txBody>
      </p:sp>
      <p:pic>
        <p:nvPicPr>
          <p:cNvPr id="49" name="Picture 48">
            <a:extLst>
              <a:ext uri="{FF2B5EF4-FFF2-40B4-BE49-F238E27FC236}">
                <a16:creationId xmlns:a16="http://schemas.microsoft.com/office/drawing/2014/main" id="{6C2834EE-ABC1-1842-A37D-4757CC800F6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99066" y="2488172"/>
            <a:ext cx="223576" cy="223576"/>
          </a:xfrm>
          <a:prstGeom prst="rect">
            <a:avLst/>
          </a:prstGeom>
        </p:spPr>
      </p:pic>
      <p:pic>
        <p:nvPicPr>
          <p:cNvPr id="50" name="Picture 49">
            <a:extLst>
              <a:ext uri="{FF2B5EF4-FFF2-40B4-BE49-F238E27FC236}">
                <a16:creationId xmlns:a16="http://schemas.microsoft.com/office/drawing/2014/main" id="{2BC4091C-4504-3140-BF5F-6F060FE2B8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3655" y="2136480"/>
            <a:ext cx="223576" cy="223576"/>
          </a:xfrm>
          <a:prstGeom prst="rect">
            <a:avLst/>
          </a:prstGeom>
        </p:spPr>
      </p:pic>
      <p:pic>
        <p:nvPicPr>
          <p:cNvPr id="51" name="Picture 50">
            <a:extLst>
              <a:ext uri="{FF2B5EF4-FFF2-40B4-BE49-F238E27FC236}">
                <a16:creationId xmlns:a16="http://schemas.microsoft.com/office/drawing/2014/main" id="{2CEF7781-E9A0-D046-A84F-1B5892087B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9071" y="2372617"/>
            <a:ext cx="223576" cy="223576"/>
          </a:xfrm>
          <a:prstGeom prst="rect">
            <a:avLst/>
          </a:prstGeom>
        </p:spPr>
      </p:pic>
      <p:pic>
        <p:nvPicPr>
          <p:cNvPr id="52" name="Picture 51">
            <a:extLst>
              <a:ext uri="{FF2B5EF4-FFF2-40B4-BE49-F238E27FC236}">
                <a16:creationId xmlns:a16="http://schemas.microsoft.com/office/drawing/2014/main" id="{BEE0434A-558B-F44B-8A67-7E423AA6932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8644" y="1905368"/>
            <a:ext cx="223576" cy="223576"/>
          </a:xfrm>
          <a:prstGeom prst="rect">
            <a:avLst/>
          </a:prstGeom>
        </p:spPr>
      </p:pic>
      <p:sp>
        <p:nvSpPr>
          <p:cNvPr id="53" name="Oval 52">
            <a:extLst>
              <a:ext uri="{FF2B5EF4-FFF2-40B4-BE49-F238E27FC236}">
                <a16:creationId xmlns:a16="http://schemas.microsoft.com/office/drawing/2014/main" id="{343E948F-CBD1-904B-9F6B-94F410D42CCB}"/>
              </a:ext>
            </a:extLst>
          </p:cNvPr>
          <p:cNvSpPr/>
          <p:nvPr userDrawn="1"/>
        </p:nvSpPr>
        <p:spPr>
          <a:xfrm>
            <a:off x="10779009" y="3118065"/>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Oval 53">
            <a:extLst>
              <a:ext uri="{FF2B5EF4-FFF2-40B4-BE49-F238E27FC236}">
                <a16:creationId xmlns:a16="http://schemas.microsoft.com/office/drawing/2014/main" id="{752767FF-EE0F-BF4F-91AC-40C474A98703}"/>
              </a:ext>
            </a:extLst>
          </p:cNvPr>
          <p:cNvSpPr/>
          <p:nvPr userDrawn="1"/>
        </p:nvSpPr>
        <p:spPr>
          <a:xfrm>
            <a:off x="10748117" y="3118065"/>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5" name="Oval 54">
            <a:extLst>
              <a:ext uri="{FF2B5EF4-FFF2-40B4-BE49-F238E27FC236}">
                <a16:creationId xmlns:a16="http://schemas.microsoft.com/office/drawing/2014/main" id="{F96FA53E-1B18-BA49-B3CF-B32EDDF5544B}"/>
              </a:ext>
            </a:extLst>
          </p:cNvPr>
          <p:cNvSpPr/>
          <p:nvPr userDrawn="1"/>
        </p:nvSpPr>
        <p:spPr>
          <a:xfrm>
            <a:off x="11376885" y="2379511"/>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Oval 55">
            <a:extLst>
              <a:ext uri="{FF2B5EF4-FFF2-40B4-BE49-F238E27FC236}">
                <a16:creationId xmlns:a16="http://schemas.microsoft.com/office/drawing/2014/main" id="{BD7F7039-C8A6-DE49-BD99-98830C1F9F8D}"/>
              </a:ext>
            </a:extLst>
          </p:cNvPr>
          <p:cNvSpPr/>
          <p:nvPr userDrawn="1"/>
        </p:nvSpPr>
        <p:spPr>
          <a:xfrm>
            <a:off x="11345993" y="2379511"/>
            <a:ext cx="72000"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7" name="Picture 56">
            <a:extLst>
              <a:ext uri="{FF2B5EF4-FFF2-40B4-BE49-F238E27FC236}">
                <a16:creationId xmlns:a16="http://schemas.microsoft.com/office/drawing/2014/main" id="{E290CC82-93F0-EE46-A265-D7F024BD9B0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26641" y="2749429"/>
            <a:ext cx="223576" cy="223576"/>
          </a:xfrm>
          <a:prstGeom prst="rect">
            <a:avLst/>
          </a:prstGeom>
        </p:spPr>
      </p:pic>
      <p:pic>
        <p:nvPicPr>
          <p:cNvPr id="58" name="Picture 57">
            <a:extLst>
              <a:ext uri="{FF2B5EF4-FFF2-40B4-BE49-F238E27FC236}">
                <a16:creationId xmlns:a16="http://schemas.microsoft.com/office/drawing/2014/main" id="{893DE915-5959-2945-A169-C68F920624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8044" y="2749429"/>
            <a:ext cx="223576" cy="223576"/>
          </a:xfrm>
          <a:prstGeom prst="rect">
            <a:avLst/>
          </a:prstGeom>
        </p:spPr>
      </p:pic>
      <p:pic>
        <p:nvPicPr>
          <p:cNvPr id="59" name="Picture 58">
            <a:extLst>
              <a:ext uri="{FF2B5EF4-FFF2-40B4-BE49-F238E27FC236}">
                <a16:creationId xmlns:a16="http://schemas.microsoft.com/office/drawing/2014/main" id="{AD572597-1665-6D44-999A-9C751423D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88383" y="2407785"/>
            <a:ext cx="223576" cy="223576"/>
          </a:xfrm>
          <a:prstGeom prst="rect">
            <a:avLst/>
          </a:prstGeom>
        </p:spPr>
      </p:pic>
      <p:sp>
        <p:nvSpPr>
          <p:cNvPr id="60" name="Oval 59">
            <a:extLst>
              <a:ext uri="{FF2B5EF4-FFF2-40B4-BE49-F238E27FC236}">
                <a16:creationId xmlns:a16="http://schemas.microsoft.com/office/drawing/2014/main" id="{97BA5F16-6B0F-1740-89A9-10F08970B617}"/>
              </a:ext>
            </a:extLst>
          </p:cNvPr>
          <p:cNvSpPr/>
          <p:nvPr userDrawn="1"/>
        </p:nvSpPr>
        <p:spPr>
          <a:xfrm>
            <a:off x="11229359" y="2651802"/>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978F51AB-887E-104D-8FEC-52A0D810C652}"/>
              </a:ext>
            </a:extLst>
          </p:cNvPr>
          <p:cNvSpPr txBox="1"/>
          <p:nvPr userDrawn="1"/>
        </p:nvSpPr>
        <p:spPr>
          <a:xfrm>
            <a:off x="9673317" y="2477644"/>
            <a:ext cx="1125415" cy="810042"/>
          </a:xfrm>
          <a:prstGeom prst="rect">
            <a:avLst/>
          </a:prstGeom>
          <a:noFill/>
        </p:spPr>
        <p:txBody>
          <a:bodyPr wrap="square" lIns="101158" tIns="50584" rIns="101158" bIns="50584" rtlCol="0">
            <a:spAutoFit/>
          </a:bodyPr>
          <a:lstStyle/>
          <a:p>
            <a:pPr algn="r" defTabSz="505090" fontAlgn="base">
              <a:spcBef>
                <a:spcPct val="0"/>
              </a:spcBef>
              <a:spcAft>
                <a:spcPct val="0"/>
              </a:spcAft>
            </a:pPr>
            <a:r>
              <a:rPr lang="en-US" sz="1000" b="1" dirty="0" err="1">
                <a:solidFill>
                  <a:srgbClr val="2881AC"/>
                </a:solidFill>
                <a:latin typeface="Franklin Gothic Book" panose="020B0503020102020204" pitchFamily="34" charset="0"/>
                <a:ea typeface="ＭＳ Ｐゴシック" charset="-128"/>
                <a:cs typeface="Arial" charset="0"/>
              </a:rPr>
              <a:t>Yunfu,China</a:t>
            </a:r>
            <a:endParaRPr lang="en-US" sz="1000" b="1" dirty="0">
              <a:solidFill>
                <a:srgbClr val="2881AC"/>
              </a:solidFill>
              <a:latin typeface="Franklin Gothic Book" panose="020B0503020102020204" pitchFamily="34" charset="0"/>
              <a:ea typeface="ＭＳ Ｐゴシック" charset="-128"/>
              <a:cs typeface="Arial" charset="0"/>
            </a:endParaRPr>
          </a:p>
          <a:p>
            <a:pPr algn="r" defTabSz="505090" fontAlgn="base">
              <a:spcBef>
                <a:spcPct val="0"/>
              </a:spcBef>
              <a:spcAft>
                <a:spcPct val="0"/>
              </a:spcAft>
            </a:pPr>
            <a:r>
              <a:rPr lang="en-US" sz="1000" b="1" dirty="0">
                <a:solidFill>
                  <a:srgbClr val="2881AC"/>
                </a:solidFill>
                <a:latin typeface="Franklin Gothic Book" panose="020B0503020102020204" pitchFamily="34" charset="0"/>
                <a:ea typeface="ＭＳ Ｐゴシック" charset="-128"/>
                <a:cs typeface="Arial" charset="0"/>
              </a:rPr>
              <a:t>Synergy Ballard JV</a:t>
            </a:r>
          </a:p>
          <a:p>
            <a:pPr algn="r" defTabSz="505090" fontAlgn="base">
              <a:spcBef>
                <a:spcPct val="0"/>
              </a:spcBef>
              <a:spcAft>
                <a:spcPct val="0"/>
              </a:spcAft>
            </a:pPr>
            <a:r>
              <a:rPr lang="en-US" sz="800" dirty="0">
                <a:solidFill>
                  <a:schemeClr val="tx2"/>
                </a:solidFill>
                <a:latin typeface="Franklin Gothic Book" panose="020B0503020102020204" pitchFamily="34" charset="0"/>
                <a:ea typeface="ＭＳ Ｐゴシック" charset="-128"/>
                <a:cs typeface="Arial" charset="0"/>
              </a:rPr>
              <a:t>Production</a:t>
            </a:r>
          </a:p>
          <a:p>
            <a:pPr algn="r" defTabSz="505090" fontAlgn="base">
              <a:spcBef>
                <a:spcPct val="0"/>
              </a:spcBef>
              <a:spcAft>
                <a:spcPct val="0"/>
              </a:spcAft>
            </a:pPr>
            <a:r>
              <a:rPr lang="en-US" sz="800" dirty="0">
                <a:solidFill>
                  <a:schemeClr val="tx2"/>
                </a:solidFill>
                <a:latin typeface="Franklin Gothic Book" panose="020B0503020102020204" pitchFamily="34" charset="0"/>
                <a:ea typeface="ＭＳ Ｐゴシック" charset="-128"/>
                <a:cs typeface="Arial" charset="0"/>
              </a:rPr>
              <a:t>Stacks</a:t>
            </a:r>
          </a:p>
        </p:txBody>
      </p:sp>
      <p:sp>
        <p:nvSpPr>
          <p:cNvPr id="62" name="TextBox 61">
            <a:extLst>
              <a:ext uri="{FF2B5EF4-FFF2-40B4-BE49-F238E27FC236}">
                <a16:creationId xmlns:a16="http://schemas.microsoft.com/office/drawing/2014/main" id="{CC906F3E-BACB-C941-9349-96D98BCCEBE9}"/>
              </a:ext>
            </a:extLst>
          </p:cNvPr>
          <p:cNvSpPr txBox="1"/>
          <p:nvPr userDrawn="1"/>
        </p:nvSpPr>
        <p:spPr>
          <a:xfrm>
            <a:off x="11108234" y="2821953"/>
            <a:ext cx="1186933" cy="502266"/>
          </a:xfrm>
          <a:prstGeom prst="rect">
            <a:avLst/>
          </a:prstGeom>
          <a:noFill/>
        </p:spPr>
        <p:txBody>
          <a:bodyPr wrap="none" lIns="101158" tIns="50584" rIns="101158" bIns="50584" rtlCol="0">
            <a:spAutoFit/>
          </a:bodyPr>
          <a:lstStyle/>
          <a:p>
            <a:pPr defTabSz="505090" fontAlgn="base">
              <a:spcBef>
                <a:spcPct val="0"/>
              </a:spcBef>
              <a:spcAft>
                <a:spcPct val="0"/>
              </a:spcAft>
            </a:pPr>
            <a:r>
              <a:rPr lang="en-US" sz="1000" b="1" dirty="0">
                <a:solidFill>
                  <a:srgbClr val="2881AC"/>
                </a:solidFill>
                <a:latin typeface="Franklin Gothic Book" panose="020B0503020102020204" pitchFamily="34" charset="0"/>
                <a:ea typeface="ＭＳ Ｐゴシック" charset="-128"/>
                <a:cs typeface="Arial" charset="0"/>
              </a:rPr>
              <a:t>Guangzhou, China</a:t>
            </a:r>
          </a:p>
          <a:p>
            <a:pPr defTabSz="505090" fontAlgn="base">
              <a:spcBef>
                <a:spcPct val="0"/>
              </a:spcBef>
              <a:spcAft>
                <a:spcPct val="0"/>
              </a:spcAft>
            </a:pPr>
            <a:r>
              <a:rPr lang="en-US" sz="800" dirty="0">
                <a:solidFill>
                  <a:schemeClr val="tx2"/>
                </a:solidFill>
                <a:latin typeface="Franklin Gothic Book" panose="020B0503020102020204" pitchFamily="34" charset="0"/>
                <a:ea typeface="ＭＳ Ｐゴシック" charset="-128"/>
                <a:cs typeface="Arial" charset="0"/>
              </a:rPr>
              <a:t>Sales and Service</a:t>
            </a:r>
          </a:p>
          <a:p>
            <a:pPr defTabSz="505090" fontAlgn="base">
              <a:spcBef>
                <a:spcPct val="0"/>
              </a:spcBef>
              <a:spcAft>
                <a:spcPct val="0"/>
              </a:spcAft>
            </a:pPr>
            <a:r>
              <a:rPr lang="en-US" sz="800" dirty="0">
                <a:solidFill>
                  <a:schemeClr val="tx2"/>
                </a:solidFill>
                <a:latin typeface="Franklin Gothic Book" panose="020B0503020102020204" pitchFamily="34" charset="0"/>
                <a:ea typeface="ＭＳ Ｐゴシック" charset="-128"/>
                <a:cs typeface="Arial" charset="0"/>
              </a:rPr>
              <a:t>Motive</a:t>
            </a:r>
          </a:p>
        </p:txBody>
      </p:sp>
      <p:sp>
        <p:nvSpPr>
          <p:cNvPr id="63" name="TextBox 62">
            <a:extLst>
              <a:ext uri="{FF2B5EF4-FFF2-40B4-BE49-F238E27FC236}">
                <a16:creationId xmlns:a16="http://schemas.microsoft.com/office/drawing/2014/main" id="{6A651429-B3BB-0744-A04F-F7C624F3E6B6}"/>
              </a:ext>
            </a:extLst>
          </p:cNvPr>
          <p:cNvSpPr txBox="1"/>
          <p:nvPr userDrawn="1"/>
        </p:nvSpPr>
        <p:spPr>
          <a:xfrm>
            <a:off x="10192335" y="1930026"/>
            <a:ext cx="1190138" cy="533043"/>
          </a:xfrm>
          <a:prstGeom prst="rect">
            <a:avLst/>
          </a:prstGeom>
          <a:noFill/>
        </p:spPr>
        <p:txBody>
          <a:bodyPr wrap="none" lIns="101158" tIns="50584" rIns="101158" bIns="50584" rtlCol="0">
            <a:spAutoFit/>
          </a:bodyPr>
          <a:lstStyle/>
          <a:p>
            <a:pPr algn="r" defTabSz="505090" fontAlgn="base">
              <a:spcBef>
                <a:spcPct val="0"/>
              </a:spcBef>
              <a:spcAft>
                <a:spcPct val="0"/>
              </a:spcAft>
            </a:pPr>
            <a:r>
              <a:rPr lang="en-US" sz="1000" b="1" dirty="0">
                <a:solidFill>
                  <a:srgbClr val="2881AC"/>
                </a:solidFill>
                <a:latin typeface="Franklin Gothic Book" panose="020B0503020102020204" pitchFamily="34" charset="0"/>
                <a:ea typeface="ＭＳ Ｐゴシック" charset="-128"/>
                <a:cs typeface="Arial" charset="0"/>
              </a:rPr>
              <a:t>Weifang, China</a:t>
            </a:r>
          </a:p>
          <a:p>
            <a:pPr algn="r" defTabSz="505090" fontAlgn="base">
              <a:spcBef>
                <a:spcPct val="0"/>
              </a:spcBef>
              <a:spcAft>
                <a:spcPct val="0"/>
              </a:spcAft>
            </a:pPr>
            <a:r>
              <a:rPr lang="en-US" sz="1000" b="1" dirty="0" err="1">
                <a:solidFill>
                  <a:srgbClr val="2881AC"/>
                </a:solidFill>
                <a:latin typeface="Franklin Gothic Book" panose="020B0503020102020204" pitchFamily="34" charset="0"/>
                <a:ea typeface="ＭＳ Ｐゴシック" charset="-128"/>
                <a:cs typeface="Arial" charset="0"/>
              </a:rPr>
              <a:t>Weichai</a:t>
            </a:r>
            <a:r>
              <a:rPr lang="en-US" sz="1000" b="1" dirty="0">
                <a:solidFill>
                  <a:srgbClr val="2881AC"/>
                </a:solidFill>
                <a:latin typeface="Franklin Gothic Book" panose="020B0503020102020204" pitchFamily="34" charset="0"/>
                <a:ea typeface="ＭＳ Ｐゴシック" charset="-128"/>
                <a:cs typeface="Arial" charset="0"/>
              </a:rPr>
              <a:t> Ballard JV</a:t>
            </a:r>
          </a:p>
          <a:p>
            <a:pPr algn="r" defTabSz="505090" fontAlgn="base">
              <a:spcBef>
                <a:spcPct val="0"/>
              </a:spcBef>
              <a:spcAft>
                <a:spcPct val="0"/>
              </a:spcAft>
            </a:pPr>
            <a:r>
              <a:rPr lang="en-US" sz="800" dirty="0" err="1">
                <a:solidFill>
                  <a:schemeClr val="tx2"/>
                </a:solidFill>
                <a:latin typeface="Franklin Gothic Book" panose="020B0503020102020204" pitchFamily="34" charset="0"/>
                <a:ea typeface="ＭＳ Ｐゴシック" charset="-128"/>
                <a:cs typeface="Arial" charset="0"/>
              </a:rPr>
              <a:t>Hy</a:t>
            </a:r>
            <a:r>
              <a:rPr lang="en-US" sz="800" dirty="0">
                <a:solidFill>
                  <a:schemeClr val="tx2"/>
                </a:solidFill>
                <a:latin typeface="Franklin Gothic Book" panose="020B0503020102020204" pitchFamily="34" charset="0"/>
                <a:ea typeface="ＭＳ Ｐゴシック" charset="-128"/>
                <a:cs typeface="Arial" charset="0"/>
              </a:rPr>
              <a:t>-Energy</a:t>
            </a:r>
          </a:p>
        </p:txBody>
      </p:sp>
      <p:sp>
        <p:nvSpPr>
          <p:cNvPr id="64" name="Oval 63">
            <a:extLst>
              <a:ext uri="{FF2B5EF4-FFF2-40B4-BE49-F238E27FC236}">
                <a16:creationId xmlns:a16="http://schemas.microsoft.com/office/drawing/2014/main" id="{DD6F4B8C-4B92-464E-872B-1C0DAAF53C16}"/>
              </a:ext>
            </a:extLst>
          </p:cNvPr>
          <p:cNvSpPr/>
          <p:nvPr userDrawn="1"/>
        </p:nvSpPr>
        <p:spPr>
          <a:xfrm>
            <a:off x="11956959" y="4283498"/>
            <a:ext cx="72000" cy="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Oval 64">
            <a:extLst>
              <a:ext uri="{FF2B5EF4-FFF2-40B4-BE49-F238E27FC236}">
                <a16:creationId xmlns:a16="http://schemas.microsoft.com/office/drawing/2014/main" id="{23926809-8E0C-744E-84AE-29B6BACB019C}"/>
              </a:ext>
            </a:extLst>
          </p:cNvPr>
          <p:cNvSpPr/>
          <p:nvPr userDrawn="1"/>
        </p:nvSpPr>
        <p:spPr>
          <a:xfrm>
            <a:off x="8555700" y="1983469"/>
            <a:ext cx="72000"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9998701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F884D6-BCA5-704D-B674-245DC8A65781}"/>
              </a:ext>
            </a:extLst>
          </p:cNvPr>
          <p:cNvSpPr>
            <a:spLocks noGrp="1"/>
          </p:cNvSpPr>
          <p:nvPr>
            <p:ph type="title"/>
          </p:nvPr>
        </p:nvSpPr>
        <p:spPr>
          <a:xfrm>
            <a:off x="2329314" y="381454"/>
            <a:ext cx="9024486" cy="1079954"/>
          </a:xfrm>
        </p:spPr>
        <p:txBody>
          <a:bodyPr>
            <a:normAutofit/>
          </a:bodyPr>
          <a:lstStyle>
            <a:lvl1pPr>
              <a:defRPr sz="2800"/>
            </a:lvl1pPr>
          </a:lstStyle>
          <a:p>
            <a:r>
              <a:rPr lang="en-GB" dirty="0"/>
              <a:t>Click to edit Master title style</a:t>
            </a:r>
            <a:endParaRPr lang="en-US" dirty="0"/>
          </a:p>
        </p:txBody>
      </p:sp>
    </p:spTree>
    <p:extLst>
      <p:ext uri="{BB962C8B-B14F-4D97-AF65-F5344CB8AC3E}">
        <p14:creationId xmlns:p14="http://schemas.microsoft.com/office/powerpoint/2010/main" val="280111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F884D6-BCA5-704D-B674-245DC8A65781}"/>
              </a:ext>
            </a:extLst>
          </p:cNvPr>
          <p:cNvSpPr>
            <a:spLocks noGrp="1"/>
          </p:cNvSpPr>
          <p:nvPr>
            <p:ph type="title"/>
          </p:nvPr>
        </p:nvSpPr>
        <p:spPr>
          <a:xfrm>
            <a:off x="2310062" y="381454"/>
            <a:ext cx="9043737" cy="1079954"/>
          </a:xfrm>
        </p:spPr>
        <p:txBody>
          <a:bodyPr>
            <a:normAutofit/>
          </a:bodyPr>
          <a:lstStyle>
            <a:lvl1pPr>
              <a:defRPr sz="2800"/>
            </a:lvl1pPr>
          </a:lstStyle>
          <a:p>
            <a:r>
              <a:rPr lang="en-GB" dirty="0"/>
              <a:t>Click to edit Master title style</a:t>
            </a:r>
            <a:endParaRPr lang="en-US" dirty="0"/>
          </a:p>
        </p:txBody>
      </p:sp>
    </p:spTree>
    <p:extLst>
      <p:ext uri="{BB962C8B-B14F-4D97-AF65-F5344CB8AC3E}">
        <p14:creationId xmlns:p14="http://schemas.microsoft.com/office/powerpoint/2010/main" val="105601845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0F495D-07A9-5842-A228-C202B0B620A8}"/>
              </a:ext>
            </a:extLst>
          </p:cNvPr>
          <p:cNvSpPr>
            <a:spLocks noGrp="1"/>
          </p:cNvSpPr>
          <p:nvPr>
            <p:ph type="title"/>
          </p:nvPr>
        </p:nvSpPr>
        <p:spPr>
          <a:xfrm>
            <a:off x="2348564" y="381454"/>
            <a:ext cx="9005236" cy="1079954"/>
          </a:xfrm>
        </p:spPr>
        <p:txBody>
          <a:bodyPr>
            <a:normAutofit/>
          </a:bodyPr>
          <a:lstStyle>
            <a:lvl1pPr>
              <a:defRPr sz="2800"/>
            </a:lvl1pPr>
          </a:lstStyle>
          <a:p>
            <a:r>
              <a:rPr lang="en-GB" dirty="0"/>
              <a:t>Click to edit Master title style</a:t>
            </a:r>
            <a:endParaRPr lang="en-US" dirty="0"/>
          </a:p>
        </p:txBody>
      </p:sp>
    </p:spTree>
    <p:extLst>
      <p:ext uri="{BB962C8B-B14F-4D97-AF65-F5344CB8AC3E}">
        <p14:creationId xmlns:p14="http://schemas.microsoft.com/office/powerpoint/2010/main" val="415165072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E4F361-05A0-9842-A017-75AB49D0574D}"/>
              </a:ext>
            </a:extLst>
          </p:cNvPr>
          <p:cNvSpPr>
            <a:spLocks noGrp="1"/>
          </p:cNvSpPr>
          <p:nvPr>
            <p:ph type="title"/>
          </p:nvPr>
        </p:nvSpPr>
        <p:spPr>
          <a:xfrm>
            <a:off x="644894" y="1666344"/>
            <a:ext cx="4951574" cy="1600200"/>
          </a:xfrm>
        </p:spPr>
        <p:txBody>
          <a:bodyPr anchor="b"/>
          <a:lstStyle>
            <a:lvl1pPr>
              <a:defRPr sz="3200"/>
            </a:lvl1pPr>
          </a:lstStyle>
          <a:p>
            <a:r>
              <a:rPr lang="en-GB" dirty="0"/>
              <a:t>Click to edit Master title style</a:t>
            </a:r>
            <a:endParaRPr lang="en-US" dirty="0"/>
          </a:p>
        </p:txBody>
      </p:sp>
      <p:sp>
        <p:nvSpPr>
          <p:cNvPr id="12" name="Picture Placeholder 2">
            <a:extLst>
              <a:ext uri="{FF2B5EF4-FFF2-40B4-BE49-F238E27FC236}">
                <a16:creationId xmlns:a16="http://schemas.microsoft.com/office/drawing/2014/main" id="{3E708613-EB99-A440-A71E-67F7595BE231}"/>
              </a:ext>
            </a:extLst>
          </p:cNvPr>
          <p:cNvSpPr>
            <a:spLocks noGrp="1"/>
          </p:cNvSpPr>
          <p:nvPr>
            <p:ph type="pic" idx="1"/>
          </p:nvPr>
        </p:nvSpPr>
        <p:spPr>
          <a:xfrm>
            <a:off x="6400800" y="0"/>
            <a:ext cx="5791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00619633-ACF0-C740-A00A-396406111D49}"/>
              </a:ext>
            </a:extLst>
          </p:cNvPr>
          <p:cNvSpPr>
            <a:spLocks noGrp="1"/>
          </p:cNvSpPr>
          <p:nvPr>
            <p:ph type="body" sz="half" idx="2"/>
          </p:nvPr>
        </p:nvSpPr>
        <p:spPr>
          <a:xfrm>
            <a:off x="644894" y="3266544"/>
            <a:ext cx="4951574" cy="2160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59547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descr="A train traveling down train tracks near a mountain&#10;&#10;Description automatically generated">
            <a:extLst>
              <a:ext uri="{FF2B5EF4-FFF2-40B4-BE49-F238E27FC236}">
                <a16:creationId xmlns:a16="http://schemas.microsoft.com/office/drawing/2014/main" id="{E23EDA69-21F1-4F11-925A-38AC4A0A52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92" y="0"/>
            <a:ext cx="12211092" cy="6868739"/>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188765" y="0"/>
            <a:ext cx="6003235"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6737406" y="1839314"/>
            <a:ext cx="5057030" cy="1255395"/>
          </a:xfrm>
        </p:spPr>
        <p:txBody>
          <a:bodyPr anchor="b">
            <a:normAutofit/>
          </a:bodyPr>
          <a:lstStyle>
            <a:lvl1pPr algn="l">
              <a:defRPr sz="4000">
                <a:solidFill>
                  <a:schemeClr val="tx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hasCustomPrompt="1"/>
          </p:nvPr>
        </p:nvSpPr>
        <p:spPr>
          <a:xfrm>
            <a:off x="6737405" y="3428450"/>
            <a:ext cx="5057031" cy="409777"/>
          </a:xfrm>
        </p:spPr>
        <p:txBody>
          <a:bodyPr>
            <a:normAutofit/>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ENTER DATE</a:t>
            </a:r>
            <a:endParaRPr lang="en-US" dirty="0"/>
          </a:p>
        </p:txBody>
      </p:sp>
      <p:pic>
        <p:nvPicPr>
          <p:cNvPr id="12" name="Picture 11">
            <a:extLst>
              <a:ext uri="{FF2B5EF4-FFF2-40B4-BE49-F238E27FC236}">
                <a16:creationId xmlns:a16="http://schemas.microsoft.com/office/drawing/2014/main" id="{167E7401-0D97-F941-A588-769326F255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59674" y="-2474429"/>
            <a:ext cx="1813452" cy="1813452"/>
          </a:xfrm>
          <a:prstGeom prst="rect">
            <a:avLst/>
          </a:prstGeom>
        </p:spPr>
      </p:pic>
      <p:pic>
        <p:nvPicPr>
          <p:cNvPr id="8" name="Picture 7">
            <a:extLst>
              <a:ext uri="{FF2B5EF4-FFF2-40B4-BE49-F238E27FC236}">
                <a16:creationId xmlns:a16="http://schemas.microsoft.com/office/drawing/2014/main" id="{F46E76BC-687A-6F46-91E5-DA267BAAE4C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156069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Placeholder 5" descr="A picture containing scene, train, outdoor, grass&#10;&#10;Description automatically generated">
            <a:extLst>
              <a:ext uri="{FF2B5EF4-FFF2-40B4-BE49-F238E27FC236}">
                <a16:creationId xmlns:a16="http://schemas.microsoft.com/office/drawing/2014/main" id="{FCAB4B85-0102-034D-9F2F-131AFD2DF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098"/>
            <a:ext cx="12192000" cy="6857999"/>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9" name="Picture 8">
            <a:extLst>
              <a:ext uri="{FF2B5EF4-FFF2-40B4-BE49-F238E27FC236}">
                <a16:creationId xmlns:a16="http://schemas.microsoft.com/office/drawing/2014/main" id="{1D2D3CD0-D9CF-8D4B-A82D-DF43C9BDD0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99120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61504-E777-3A41-AEE1-9935C962AF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6901"/>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578DD266-4FE2-354D-8480-BB20FD267E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173739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55DC47-9190-914E-93E0-8709CEA09D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0"/>
            <a:ext cx="12192001" cy="6858000"/>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C860734D-1249-0143-A609-CEBFC37F3E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287583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descr="A train on a steel track&#10;&#10;Description automatically generated">
            <a:extLst>
              <a:ext uri="{FF2B5EF4-FFF2-40B4-BE49-F238E27FC236}">
                <a16:creationId xmlns:a16="http://schemas.microsoft.com/office/drawing/2014/main" id="{A0D3952F-1F0D-4CE1-8DE0-13514B3CE1E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1"/>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00657184-E85D-5C45-889F-CDAF4EA6C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350413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2B100-A27F-F342-A22A-F42B75EEB4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9" name="Picture 8">
            <a:extLst>
              <a:ext uri="{FF2B5EF4-FFF2-40B4-BE49-F238E27FC236}">
                <a16:creationId xmlns:a16="http://schemas.microsoft.com/office/drawing/2014/main" id="{3D0374BE-D6E5-0C46-A142-6103B5A020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86014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F6BA23-1085-9A48-BD8A-163CFE5880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667000" y="-2667000"/>
            <a:ext cx="6858000" cy="12192000"/>
          </a:xfrm>
          <a:prstGeom prst="rect">
            <a:avLst/>
          </a:prstGeom>
        </p:spPr>
      </p:pic>
      <p:sp>
        <p:nvSpPr>
          <p:cNvPr id="4" name="Rectangle 3">
            <a:extLst>
              <a:ext uri="{FF2B5EF4-FFF2-40B4-BE49-F238E27FC236}">
                <a16:creationId xmlns:a16="http://schemas.microsoft.com/office/drawing/2014/main" id="{8A6806E5-9B2F-2D41-92C3-83E6A35B8F63}"/>
              </a:ext>
            </a:extLst>
          </p:cNvPr>
          <p:cNvSpPr/>
          <p:nvPr userDrawn="1"/>
        </p:nvSpPr>
        <p:spPr>
          <a:xfrm>
            <a:off x="6768375" y="1826300"/>
            <a:ext cx="5615354" cy="3203201"/>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46EEA-E470-D948-83E9-8038D75F7388}"/>
              </a:ext>
            </a:extLst>
          </p:cNvPr>
          <p:cNvSpPr>
            <a:spLocks noGrp="1"/>
          </p:cNvSpPr>
          <p:nvPr>
            <p:ph type="ctrTitle"/>
          </p:nvPr>
        </p:nvSpPr>
        <p:spPr>
          <a:xfrm>
            <a:off x="7302285" y="2134173"/>
            <a:ext cx="4542181" cy="1383317"/>
          </a:xfrm>
        </p:spPr>
        <p:txBody>
          <a:bodyPr anchor="b">
            <a:normAutofit/>
          </a:bodyPr>
          <a:lstStyle>
            <a:lvl1pPr algn="l">
              <a:defRPr sz="28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ACE86DA-9A51-F340-8363-F640F55E79E2}"/>
              </a:ext>
            </a:extLst>
          </p:cNvPr>
          <p:cNvSpPr>
            <a:spLocks noGrp="1"/>
          </p:cNvSpPr>
          <p:nvPr>
            <p:ph type="subTitle" idx="1"/>
          </p:nvPr>
        </p:nvSpPr>
        <p:spPr>
          <a:xfrm>
            <a:off x="7302286" y="3642852"/>
            <a:ext cx="4542180" cy="1039761"/>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F66FC08F-922B-1F4A-987F-50CC0829B2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343035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4881-2305-0D4F-B218-E42AEE2A2A0D}"/>
              </a:ext>
            </a:extLst>
          </p:cNvPr>
          <p:cNvSpPr>
            <a:spLocks noGrp="1"/>
          </p:cNvSpPr>
          <p:nvPr>
            <p:ph type="title"/>
          </p:nvPr>
        </p:nvSpPr>
        <p:spPr>
          <a:xfrm>
            <a:off x="1029198" y="2675731"/>
            <a:ext cx="4065573" cy="1325563"/>
          </a:xfrm>
        </p:spPr>
        <p:txBody>
          <a:bodyPr>
            <a:normAutofit/>
          </a:bodyPr>
          <a:lstStyle>
            <a:lvl1pPr>
              <a:defRPr sz="2800"/>
            </a:lvl1pPr>
          </a:lstStyle>
          <a:p>
            <a:endParaRPr lang="en-US" dirty="0"/>
          </a:p>
        </p:txBody>
      </p:sp>
      <p:sp>
        <p:nvSpPr>
          <p:cNvPr id="3" name="Content Placeholder 2">
            <a:extLst>
              <a:ext uri="{FF2B5EF4-FFF2-40B4-BE49-F238E27FC236}">
                <a16:creationId xmlns:a16="http://schemas.microsoft.com/office/drawing/2014/main" id="{4D6B87DC-9821-DB4B-85A7-D5F928480A53}"/>
              </a:ext>
            </a:extLst>
          </p:cNvPr>
          <p:cNvSpPr>
            <a:spLocks noGrp="1"/>
          </p:cNvSpPr>
          <p:nvPr>
            <p:ph idx="1" hasCustomPrompt="1"/>
          </p:nvPr>
        </p:nvSpPr>
        <p:spPr>
          <a:xfrm>
            <a:off x="5458265" y="1116146"/>
            <a:ext cx="5895535" cy="368946"/>
          </a:xfrm>
        </p:spPr>
        <p:txBody>
          <a:bodyPr/>
          <a:lstStyle>
            <a:lvl1pPr marL="0" indent="0">
              <a:buNone/>
              <a:defRPr>
                <a:solidFill>
                  <a:schemeClr val="tx2"/>
                </a:solidFill>
                <a:latin typeface="+mj-lt"/>
              </a:defRPr>
            </a:lvl1pPr>
          </a:lstStyle>
          <a:p>
            <a:pPr lvl="0"/>
            <a:r>
              <a:rPr lang="en-GB" dirty="0"/>
              <a:t>Section title</a:t>
            </a:r>
          </a:p>
        </p:txBody>
      </p:sp>
      <p:sp>
        <p:nvSpPr>
          <p:cNvPr id="9" name="Content Placeholder 2">
            <a:extLst>
              <a:ext uri="{FF2B5EF4-FFF2-40B4-BE49-F238E27FC236}">
                <a16:creationId xmlns:a16="http://schemas.microsoft.com/office/drawing/2014/main" id="{830E276D-7089-0D42-840E-88938227ADCF}"/>
              </a:ext>
            </a:extLst>
          </p:cNvPr>
          <p:cNvSpPr>
            <a:spLocks noGrp="1"/>
          </p:cNvSpPr>
          <p:nvPr>
            <p:ph idx="10" hasCustomPrompt="1"/>
          </p:nvPr>
        </p:nvSpPr>
        <p:spPr>
          <a:xfrm>
            <a:off x="5458265" y="1591206"/>
            <a:ext cx="5895535" cy="399100"/>
          </a:xfrm>
        </p:spPr>
        <p:txBody>
          <a:bodyPr>
            <a:normAutofit/>
          </a:bodyPr>
          <a:lstStyle>
            <a:lvl1pPr marL="0" indent="0">
              <a:buNone/>
              <a:defRPr sz="1400">
                <a:latin typeface="+mn-lt"/>
              </a:defRPr>
            </a:lvl1pPr>
          </a:lstStyle>
          <a:p>
            <a:pPr lvl="0"/>
            <a:r>
              <a:rPr lang="en-GB" dirty="0"/>
              <a:t>Information about section</a:t>
            </a:r>
          </a:p>
        </p:txBody>
      </p:sp>
      <p:sp>
        <p:nvSpPr>
          <p:cNvPr id="10" name="Content Placeholder 2">
            <a:extLst>
              <a:ext uri="{FF2B5EF4-FFF2-40B4-BE49-F238E27FC236}">
                <a16:creationId xmlns:a16="http://schemas.microsoft.com/office/drawing/2014/main" id="{557F5A3A-8A06-924F-B9CF-D898D9E03A78}"/>
              </a:ext>
            </a:extLst>
          </p:cNvPr>
          <p:cNvSpPr>
            <a:spLocks noGrp="1"/>
          </p:cNvSpPr>
          <p:nvPr>
            <p:ph idx="11" hasCustomPrompt="1"/>
          </p:nvPr>
        </p:nvSpPr>
        <p:spPr>
          <a:xfrm>
            <a:off x="5458265" y="2357313"/>
            <a:ext cx="5895535" cy="318417"/>
          </a:xfrm>
          <a:ln>
            <a:noFill/>
          </a:ln>
        </p:spPr>
        <p:txBody>
          <a:bodyPr/>
          <a:lstStyle>
            <a:lvl1pPr marL="0" indent="0">
              <a:buNone/>
              <a:defRPr>
                <a:latin typeface="+mj-lt"/>
              </a:defRPr>
            </a:lvl1pPr>
          </a:lstStyle>
          <a:p>
            <a:pPr lvl="0"/>
            <a:r>
              <a:rPr lang="en-GB" dirty="0"/>
              <a:t>Section title</a:t>
            </a:r>
          </a:p>
        </p:txBody>
      </p:sp>
      <p:sp>
        <p:nvSpPr>
          <p:cNvPr id="11" name="Content Placeholder 2">
            <a:extLst>
              <a:ext uri="{FF2B5EF4-FFF2-40B4-BE49-F238E27FC236}">
                <a16:creationId xmlns:a16="http://schemas.microsoft.com/office/drawing/2014/main" id="{3641A4F2-C2FC-E849-B0E5-CAB958FD757B}"/>
              </a:ext>
            </a:extLst>
          </p:cNvPr>
          <p:cNvSpPr>
            <a:spLocks noGrp="1"/>
          </p:cNvSpPr>
          <p:nvPr>
            <p:ph idx="12" hasCustomPrompt="1"/>
          </p:nvPr>
        </p:nvSpPr>
        <p:spPr>
          <a:xfrm>
            <a:off x="5458265" y="2781845"/>
            <a:ext cx="5895535" cy="443546"/>
          </a:xfrm>
        </p:spPr>
        <p:txBody>
          <a:bodyPr>
            <a:normAutofit/>
          </a:bodyPr>
          <a:lstStyle>
            <a:lvl1pPr marL="0" indent="0">
              <a:buNone/>
              <a:defRPr sz="1400">
                <a:latin typeface="+mn-lt"/>
              </a:defRPr>
            </a:lvl1pPr>
          </a:lstStyle>
          <a:p>
            <a:pPr lvl="0"/>
            <a:r>
              <a:rPr lang="en-GB" dirty="0"/>
              <a:t>Information about section</a:t>
            </a:r>
          </a:p>
        </p:txBody>
      </p:sp>
      <p:sp>
        <p:nvSpPr>
          <p:cNvPr id="12" name="Content Placeholder 2">
            <a:extLst>
              <a:ext uri="{FF2B5EF4-FFF2-40B4-BE49-F238E27FC236}">
                <a16:creationId xmlns:a16="http://schemas.microsoft.com/office/drawing/2014/main" id="{92C1EA0A-1082-5041-A4D2-0FF5B63D1AC6}"/>
              </a:ext>
            </a:extLst>
          </p:cNvPr>
          <p:cNvSpPr>
            <a:spLocks noGrp="1"/>
          </p:cNvSpPr>
          <p:nvPr>
            <p:ph idx="13" hasCustomPrompt="1"/>
          </p:nvPr>
        </p:nvSpPr>
        <p:spPr>
          <a:xfrm>
            <a:off x="5458265" y="3598482"/>
            <a:ext cx="5895535" cy="312334"/>
          </a:xfrm>
        </p:spPr>
        <p:txBody>
          <a:bodyPr/>
          <a:lstStyle>
            <a:lvl1pPr marL="0" indent="0">
              <a:buNone/>
              <a:defRPr>
                <a:latin typeface="+mj-lt"/>
              </a:defRPr>
            </a:lvl1pPr>
          </a:lstStyle>
          <a:p>
            <a:pPr lvl="0"/>
            <a:r>
              <a:rPr lang="en-GB" dirty="0"/>
              <a:t>Section title</a:t>
            </a:r>
          </a:p>
        </p:txBody>
      </p:sp>
      <p:sp>
        <p:nvSpPr>
          <p:cNvPr id="13" name="Content Placeholder 2">
            <a:extLst>
              <a:ext uri="{FF2B5EF4-FFF2-40B4-BE49-F238E27FC236}">
                <a16:creationId xmlns:a16="http://schemas.microsoft.com/office/drawing/2014/main" id="{DDC5496E-B7F3-1748-813D-4765A67A2053}"/>
              </a:ext>
            </a:extLst>
          </p:cNvPr>
          <p:cNvSpPr>
            <a:spLocks noGrp="1"/>
          </p:cNvSpPr>
          <p:nvPr>
            <p:ph idx="14" hasCustomPrompt="1"/>
          </p:nvPr>
        </p:nvSpPr>
        <p:spPr>
          <a:xfrm>
            <a:off x="5458265" y="4016930"/>
            <a:ext cx="5895535" cy="480521"/>
          </a:xfrm>
        </p:spPr>
        <p:txBody>
          <a:bodyPr>
            <a:normAutofit/>
          </a:bodyPr>
          <a:lstStyle>
            <a:lvl1pPr marL="0" indent="0">
              <a:buNone/>
              <a:defRPr sz="1400">
                <a:latin typeface="+mn-lt"/>
              </a:defRPr>
            </a:lvl1pPr>
          </a:lstStyle>
          <a:p>
            <a:pPr lvl="0"/>
            <a:r>
              <a:rPr lang="en-GB" dirty="0"/>
              <a:t>Information about section</a:t>
            </a:r>
          </a:p>
        </p:txBody>
      </p:sp>
      <p:sp>
        <p:nvSpPr>
          <p:cNvPr id="14" name="Content Placeholder 2">
            <a:extLst>
              <a:ext uri="{FF2B5EF4-FFF2-40B4-BE49-F238E27FC236}">
                <a16:creationId xmlns:a16="http://schemas.microsoft.com/office/drawing/2014/main" id="{03A04FF3-0E1D-4E4F-B310-3433459F8338}"/>
              </a:ext>
            </a:extLst>
          </p:cNvPr>
          <p:cNvSpPr>
            <a:spLocks noGrp="1"/>
          </p:cNvSpPr>
          <p:nvPr>
            <p:ph idx="15" hasCustomPrompt="1"/>
          </p:nvPr>
        </p:nvSpPr>
        <p:spPr>
          <a:xfrm>
            <a:off x="5458265" y="4839648"/>
            <a:ext cx="5895535" cy="338687"/>
          </a:xfrm>
        </p:spPr>
        <p:txBody>
          <a:bodyPr/>
          <a:lstStyle>
            <a:lvl1pPr marL="0" indent="0">
              <a:buNone/>
              <a:defRPr>
                <a:latin typeface="+mj-lt"/>
              </a:defRPr>
            </a:lvl1pPr>
          </a:lstStyle>
          <a:p>
            <a:pPr lvl="0"/>
            <a:r>
              <a:rPr lang="en-GB" dirty="0"/>
              <a:t>Section title</a:t>
            </a:r>
          </a:p>
        </p:txBody>
      </p:sp>
      <p:sp>
        <p:nvSpPr>
          <p:cNvPr id="15" name="Content Placeholder 2">
            <a:extLst>
              <a:ext uri="{FF2B5EF4-FFF2-40B4-BE49-F238E27FC236}">
                <a16:creationId xmlns:a16="http://schemas.microsoft.com/office/drawing/2014/main" id="{30F79F03-6EB4-1F45-80C4-5B33F5D62768}"/>
              </a:ext>
            </a:extLst>
          </p:cNvPr>
          <p:cNvSpPr>
            <a:spLocks noGrp="1"/>
          </p:cNvSpPr>
          <p:nvPr>
            <p:ph idx="16" hasCustomPrompt="1"/>
          </p:nvPr>
        </p:nvSpPr>
        <p:spPr>
          <a:xfrm>
            <a:off x="5458265" y="5284450"/>
            <a:ext cx="5895535" cy="457616"/>
          </a:xfrm>
        </p:spPr>
        <p:txBody>
          <a:bodyPr>
            <a:normAutofit/>
          </a:bodyPr>
          <a:lstStyle>
            <a:lvl1pPr marL="0" indent="0">
              <a:buNone/>
              <a:defRPr sz="1400">
                <a:latin typeface="+mn-lt"/>
              </a:defRPr>
            </a:lvl1pPr>
          </a:lstStyle>
          <a:p>
            <a:pPr lvl="0"/>
            <a:r>
              <a:rPr lang="en-GB" dirty="0"/>
              <a:t>Information about section</a:t>
            </a:r>
          </a:p>
        </p:txBody>
      </p:sp>
    </p:spTree>
    <p:extLst>
      <p:ext uri="{BB962C8B-B14F-4D97-AF65-F5344CB8AC3E}">
        <p14:creationId xmlns:p14="http://schemas.microsoft.com/office/powerpoint/2010/main" val="24959838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B7264-EBBC-1B43-8A88-5AFAA9C79563}"/>
              </a:ext>
            </a:extLst>
          </p:cNvPr>
          <p:cNvSpPr>
            <a:spLocks noGrp="1"/>
          </p:cNvSpPr>
          <p:nvPr>
            <p:ph type="title"/>
          </p:nvPr>
        </p:nvSpPr>
        <p:spPr>
          <a:xfrm>
            <a:off x="2319688" y="365125"/>
            <a:ext cx="9034112"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975037F-0F80-8F4D-88C4-334C4C61F16C}"/>
              </a:ext>
            </a:extLst>
          </p:cNvPr>
          <p:cNvSpPr>
            <a:spLocks noGrp="1"/>
          </p:cNvSpPr>
          <p:nvPr>
            <p:ph type="body" idx="1"/>
          </p:nvPr>
        </p:nvSpPr>
        <p:spPr>
          <a:xfrm>
            <a:off x="2319688" y="1825625"/>
            <a:ext cx="9034112"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a:extLst>
              <a:ext uri="{FF2B5EF4-FFF2-40B4-BE49-F238E27FC236}">
                <a16:creationId xmlns:a16="http://schemas.microsoft.com/office/drawing/2014/main" id="{789ADA4E-5BB3-B94D-B0B6-77B785F9D033}"/>
              </a:ext>
            </a:extLst>
          </p:cNvPr>
          <p:cNvSpPr txBox="1"/>
          <p:nvPr userDrawn="1"/>
        </p:nvSpPr>
        <p:spPr>
          <a:xfrm>
            <a:off x="-1133" y="6384174"/>
            <a:ext cx="681644" cy="276999"/>
          </a:xfrm>
          <a:prstGeom prst="rect">
            <a:avLst/>
          </a:prstGeom>
          <a:noFill/>
        </p:spPr>
        <p:txBody>
          <a:bodyPr wrap="square" rtlCol="0">
            <a:spAutoFit/>
          </a:bodyPr>
          <a:lstStyle/>
          <a:p>
            <a:pPr algn="ctr"/>
            <a:fld id="{31141AD2-AE28-9D4C-A5AF-7200F3E51E60}" type="slidenum">
              <a:rPr lang="en-US" sz="1200" smtClean="0"/>
              <a:pPr algn="ctr"/>
              <a:t>‹#›</a:t>
            </a:fld>
            <a:endParaRPr lang="en-US" sz="1200" dirty="0"/>
          </a:p>
        </p:txBody>
      </p:sp>
      <p:pic>
        <p:nvPicPr>
          <p:cNvPr id="6" name="Picture 5">
            <a:extLst>
              <a:ext uri="{FF2B5EF4-FFF2-40B4-BE49-F238E27FC236}">
                <a16:creationId xmlns:a16="http://schemas.microsoft.com/office/drawing/2014/main" id="{05849426-540F-B145-A57D-5EC2BFDA0160}"/>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2130865538"/>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69" r:id="rId3"/>
    <p:sldLayoutId id="2147483670" r:id="rId4"/>
    <p:sldLayoutId id="2147483671" r:id="rId5"/>
    <p:sldLayoutId id="2147483672" r:id="rId6"/>
    <p:sldLayoutId id="2147483682" r:id="rId7"/>
    <p:sldLayoutId id="2147483673" r:id="rId8"/>
    <p:sldLayoutId id="2147483650" r:id="rId9"/>
    <p:sldLayoutId id="2147483649" r:id="rId10"/>
    <p:sldLayoutId id="2147483666" r:id="rId11"/>
    <p:sldLayoutId id="2147483667" r:id="rId12"/>
    <p:sldLayoutId id="2147483668" r:id="rId13"/>
    <p:sldLayoutId id="2147483680" r:id="rId14"/>
    <p:sldLayoutId id="2147483660" r:id="rId15"/>
    <p:sldLayoutId id="2147483662" r:id="rId16"/>
    <p:sldLayoutId id="2147483674" r:id="rId17"/>
    <p:sldLayoutId id="2147483675" r:id="rId18"/>
    <p:sldLayoutId id="2147483679" r:id="rId19"/>
    <p:sldLayoutId id="2147483651" r:id="rId20"/>
    <p:sldLayoutId id="2147483652" r:id="rId21"/>
    <p:sldLayoutId id="2147483664" r:id="rId22"/>
    <p:sldLayoutId id="2147483655" r:id="rId23"/>
    <p:sldLayoutId id="2147483678" r:id="rId24"/>
    <p:sldLayoutId id="2147483677" r:id="rId25"/>
    <p:sldLayoutId id="2147483656" r:id="rId26"/>
    <p:sldLayoutId id="2147483681" r:id="rId27"/>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2.wdp"/><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18.xml"/><Relationship Id="rId6" Type="http://schemas.microsoft.com/office/2007/relationships/hdphoto" Target="../media/hdphoto3.wdp"/><Relationship Id="rId11" Type="http://schemas.microsoft.com/office/2007/relationships/hdphoto" Target="../media/hdphoto4.wdp"/><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72.jpe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hyperlink" Target="http://www.ballard.com/"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9.svg"/><Relationship Id="rId5" Type="http://schemas.openxmlformats.org/officeDocument/2006/relationships/image" Target="../media/image28.png"/><Relationship Id="rId10"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770B-3393-CB49-B2FC-72C1DE9DEDC7}"/>
              </a:ext>
            </a:extLst>
          </p:cNvPr>
          <p:cNvSpPr>
            <a:spLocks noGrp="1"/>
          </p:cNvSpPr>
          <p:nvPr>
            <p:ph type="ctrTitle"/>
          </p:nvPr>
        </p:nvSpPr>
        <p:spPr>
          <a:xfrm>
            <a:off x="548641" y="2840146"/>
            <a:ext cx="5057030" cy="3110277"/>
          </a:xfrm>
        </p:spPr>
        <p:txBody>
          <a:bodyPr>
            <a:normAutofit/>
          </a:bodyPr>
          <a:lstStyle/>
          <a:p>
            <a:pPr>
              <a:lnSpc>
                <a:spcPct val="120000"/>
              </a:lnSpc>
            </a:pPr>
            <a:r>
              <a:rPr lang="en-CA" dirty="0"/>
              <a:t>Powering the Future of Rail with Hydrogen</a:t>
            </a:r>
            <a:br>
              <a:rPr lang="en-CA" dirty="0"/>
            </a:br>
            <a:br>
              <a:rPr lang="en-CA" dirty="0"/>
            </a:br>
            <a:br>
              <a:rPr lang="en-CA" sz="2200" dirty="0">
                <a:latin typeface="+mn-lt"/>
              </a:rPr>
            </a:br>
            <a:r>
              <a:rPr lang="en-CA" sz="2200" dirty="0">
                <a:latin typeface="+mn-lt"/>
              </a:rPr>
              <a:t>March 2021</a:t>
            </a:r>
            <a:endParaRPr lang="en-US" dirty="0">
              <a:latin typeface="+mn-lt"/>
            </a:endParaRPr>
          </a:p>
        </p:txBody>
      </p:sp>
    </p:spTree>
    <p:extLst>
      <p:ext uri="{BB962C8B-B14F-4D97-AF65-F5344CB8AC3E}">
        <p14:creationId xmlns:p14="http://schemas.microsoft.com/office/powerpoint/2010/main" val="30897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DA995-32D2-B347-8391-1063DE922D91}"/>
              </a:ext>
            </a:extLst>
          </p:cNvPr>
          <p:cNvSpPr/>
          <p:nvPr/>
        </p:nvSpPr>
        <p:spPr>
          <a:xfrm>
            <a:off x="643641" y="2813664"/>
            <a:ext cx="4799108" cy="3139321"/>
          </a:xfrm>
          <a:prstGeom prst="rect">
            <a:avLst/>
          </a:prstGeom>
        </p:spPr>
        <p:txBody>
          <a:bodyPr wrap="square">
            <a:spAutoFit/>
          </a:bodyPr>
          <a:lstStyle/>
          <a:p>
            <a:r>
              <a:rPr lang="en-CA" dirty="0">
                <a:solidFill>
                  <a:schemeClr val="tx2"/>
                </a:solidFill>
              </a:rPr>
              <a:t>Ballard designs, builds and tests proprietary core technology components to produce optimized fuel cell products for each application</a:t>
            </a:r>
          </a:p>
          <a:p>
            <a:endParaRPr lang="en-CA" dirty="0">
              <a:solidFill>
                <a:schemeClr val="tx2"/>
              </a:solidFill>
            </a:endParaRPr>
          </a:p>
          <a:p>
            <a:pPr marL="285750" indent="-285750" fontAlgn="base">
              <a:lnSpc>
                <a:spcPct val="150000"/>
              </a:lnSpc>
              <a:buClr>
                <a:schemeClr val="tx1"/>
              </a:buClr>
              <a:buFont typeface="Arial" panose="020B0604020202020204" pitchFamily="34" charset="0"/>
              <a:buChar char="•"/>
            </a:pPr>
            <a:r>
              <a:rPr lang="en-CA" dirty="0">
                <a:solidFill>
                  <a:schemeClr val="tx2"/>
                </a:solidFill>
              </a:rPr>
              <a:t>Unit cell components </a:t>
            </a:r>
            <a:r>
              <a:rPr lang="en-US" dirty="0">
                <a:solidFill>
                  <a:schemeClr val="tx2"/>
                </a:solidFill>
              </a:rPr>
              <a:t>​(MEAs, plates…)</a:t>
            </a:r>
          </a:p>
          <a:p>
            <a:pPr marL="285750" indent="-285750" fontAlgn="base">
              <a:lnSpc>
                <a:spcPct val="150000"/>
              </a:lnSpc>
              <a:buClr>
                <a:schemeClr val="tx1"/>
              </a:buClr>
              <a:buFont typeface="Arial" panose="020B0604020202020204" pitchFamily="34" charset="0"/>
              <a:buChar char="•"/>
            </a:pPr>
            <a:r>
              <a:rPr lang="en-CA" dirty="0">
                <a:solidFill>
                  <a:schemeClr val="tx2"/>
                </a:solidFill>
              </a:rPr>
              <a:t>Fuel cell stacks</a:t>
            </a:r>
            <a:r>
              <a:rPr lang="en-US" dirty="0">
                <a:solidFill>
                  <a:schemeClr val="tx2"/>
                </a:solidFill>
              </a:rPr>
              <a:t>​</a:t>
            </a:r>
          </a:p>
          <a:p>
            <a:pPr marL="285750" indent="-285750" fontAlgn="base">
              <a:lnSpc>
                <a:spcPct val="150000"/>
              </a:lnSpc>
              <a:buClr>
                <a:schemeClr val="tx1"/>
              </a:buClr>
              <a:buFont typeface="Arial" panose="020B0604020202020204" pitchFamily="34" charset="0"/>
              <a:buChar char="•"/>
            </a:pPr>
            <a:r>
              <a:rPr lang="en-CA" dirty="0">
                <a:solidFill>
                  <a:schemeClr val="tx2"/>
                </a:solidFill>
              </a:rPr>
              <a:t>Balance of plant component integration </a:t>
            </a:r>
            <a:r>
              <a:rPr lang="en-US" dirty="0">
                <a:solidFill>
                  <a:schemeClr val="tx2"/>
                </a:solidFill>
              </a:rPr>
              <a:t>​</a:t>
            </a:r>
          </a:p>
          <a:p>
            <a:pPr marL="285750" indent="-285750" fontAlgn="base">
              <a:lnSpc>
                <a:spcPct val="150000"/>
              </a:lnSpc>
              <a:buClr>
                <a:schemeClr val="tx1"/>
              </a:buClr>
              <a:buFont typeface="Arial" panose="020B0604020202020204" pitchFamily="34" charset="0"/>
              <a:buChar char="•"/>
            </a:pPr>
            <a:r>
              <a:rPr lang="en-CA" dirty="0">
                <a:solidFill>
                  <a:schemeClr val="tx2"/>
                </a:solidFill>
              </a:rPr>
              <a:t>Fuel cell module &amp; system</a:t>
            </a:r>
          </a:p>
          <a:p>
            <a:endParaRPr lang="en-CA" dirty="0"/>
          </a:p>
        </p:txBody>
      </p:sp>
      <p:pic>
        <p:nvPicPr>
          <p:cNvPr id="1026" name="Picture 2">
            <a:extLst>
              <a:ext uri="{FF2B5EF4-FFF2-40B4-BE49-F238E27FC236}">
                <a16:creationId xmlns:a16="http://schemas.microsoft.com/office/drawing/2014/main" id="{B1729FEF-1F34-F648-8DCE-FA52C58B7E1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4454" y="2849060"/>
            <a:ext cx="2336800" cy="1346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5" descr="data:image/jpg;base64,%20/9j/4AAQSkZJRgABAQEAYABgAAD/2wBDAAUDBAQEAwUEBAQFBQUGBwwIBwcHBw8LCwkMEQ8SEhEPERETFhwXExQaFRERGCEYGh0dHx8fExciJCIeJBweHx7/2wBDAQUFBQcGBw4ICA4eFBEUHh4eHh4eHh4eHh4eHh4eHh4eHh4eHh4eHh4eHh4eHh4eHh4eHh4eHh4eHh4eHh4eHh7/wAARCACCAM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qlrWrabotkbzVL2G0gBxvkbHPt615r4r+MenwxyQeHLdruXBC3Mo2xqfUDq36UAer0V8sah8SPF016Lp9elEi8BbchEH/ARxUepfFHxve2QtDrLwRg/M8UarIwx0LAfyoA+jPFXjHw74ZjJ1XUY0lx8sCfPK30Uc/nXA23xvsvPLXnh6/gtGcBHDKZFXuWXPr2FeATySTStLNI8kjHLO7EsT6k06O4nj+5K3B7nNXDk+1czqe0+xb5n1lonxA8I6uwjtdat45v+eVwfKcfg2K6dHV1DIwYHoQc18VG8Df66FTznI7H1wep+tanh/xBfaO5fSdavtPdjukxISrYHA2/d/Sr9lGT92X36GftpRXvxfy1PsKivnnSfjL4m09f+Jiun6lEoB+b91IR6ZXIz+FdhoHxz8L30xh1O1vNKIAw7gSISevK8jHuKidOUHaRpTqxqK8T1aisrRPEeg62gbSdWs7zIztjlBb8utatQaBRRRQAUUUUAFFFFABRRRQAUUUUAFFFUdc1fTtE06XUNTuo7eCJSzFjyfYDqT7CgC9XHeOviJoPhSdrG4kafUzGJEtU4ODnBJPAHFeU/ET9omKwuzZ6JClpEYztvL2IlWbtgDgfQ15rq+tXviO9Graje/bp3QKJuD8oyQBjtyaAOk+Inju78YXlnJfWMUQtd3krCSVXPUkk89B2rk5JGdieF+nFMxTsUWAYFA6AD6UU/FJigBhpDVqOzuJPuxED1birUWknrLLj2UUriuZJp0cE0xxFG7/QV0ENjaxciIMfVuasjAGAAB7UXC5gw6NcScyMkQ/M1fg0azTmTfKfc4FaGaydd8Q6fpDLDKzz3kn+qtIBvlf8Ow9zxSuK7NW3WO1+a3VYcc7k+XH406D4ta9pF+lrouqS300rrGfPbzIl5wMZ6nntXFTWura6Wk16f7FYHkafBJwR/wBNH7/QcVNKdMsrizuobO3WS0YNbv5YyMEcKPTgdeKECPuCAuYIzJjftG7Hrjmn1xPwW8R6z4q8FprOtLbiSWd1i8pduUU45985rtqooKKKKACiiigAorn9b8beEdEuBb6r4j0y0mzjy3uF3A+47VzmsfGTwTpupXOntdXVzNbj5zBAWQt/dDdCf0qnGSV2hKSbsmeh1keJPE2heHbfztY1KC1GMqhbLt9FHJrwbxh8bNf1MvBoUK6TbHjzOHmI+vRfw/OvMJZZp5XmuZ5p5XYszyuWYknJ5NSM9p8X/HKeXfb+F7AQryBdXQy31CDgfjXkmtarqWt6g1/q19Pd3BG3dI5IAz0A6AfSqKinqKAGPDHICJI0cEbTuUHI9KypPDNishm0yW40mY87rV9qE+6H5T+VbYHFTRW8sn3YyR6mgDmjP4osWHmWcGqWwJDGIiOcgd9p+U/gas2HiLSbmYW7ztZ3X/PC6QxP+GeD+FdNFp7H/WOB7CkvdI0q8gMF/aQXUZ7TKG/n0pXFcisYYpHxIrt6FelakUMUf+rjVffHNZUdpBYwJDpt41pHGAEjBLrj0wT/ACqC+1+bTbczXlhPcoDgvZqXIHqV6gfnSdxM6DNFc7p3irTdUB/s+7t3YfeRn2uv1U4Iqy15cucCRFB75AH5miwWL1zfLbttaOQn1xwaz7/xDb2ds1xceVDEvVpJAP0riPGHxCsdNkNlbyG/vOm0N+7Q+57/AEFS+F10HUJhqerakuoX6HhZU2xQn0Ven4miw7Gwur+IfEKlNNiGl6e3BvJY/wB7IP8Apmh6fU1c03TdN0RX+zxtLcuMzTSNukf3dz0FP1DVoo4xtfapHyhcb2H/ALKPrzWBdXctx8rYSPOQi9PqfU+5oEaOoaozj9184zgPtPlg+3qfc/lWWWZpPMkJdicksetPa6uHsYrJpCbeJ2kROwZsZP6Co1BbCqMk8Ae9AH2n8HYUi+G2jNHbR2omhM/lRj5U3sWwPbBrrazvC9oLDw1pliBgQWkUf5IBWjVFBRSOyohZmCqBkknAAr5n+Ln7SE0F9caP4DihZYmKPqcy7gxHXy16Y9z19KAPpkkKCSQAOpNebfHbxvp/h/wXcWcGpPDqOoo8FrJbkMY24yWOfl4NfHGv+NfFviCZpdY8RaldknO1p2CD6KMAflWLud2+ZmY+5zTTad0Jq6seg3K6fNDBFbabYR+WT51wB50tw/Ri0jZ79lwBSqOK4W1uLm2bdDM6ewPH5Vt2firT0kS31KYWsp/5aMPkP49qc5ym7yYoxjFWSOkWpFFRW0kM8Kz28iyROMo69GFWEXJ6ZPtUlDkTd/EB9TU6JAo+aRnPoox/OmxQSu21Y2J9Mc0uwqcEEEdjTcWlclSTdkydJ4kP7u3GfVjk05ruc9Nqj2FQKtPC1NirCtLM2cyN+dMxnvmpAtLtpgRbaTFLdT2trA011cwwIo6yNjd7D1PtXIaz4rkm3Q6YPLTvMw+Y/QdqTdgSLni2Hw60ZXVozJKRlI4VAcn1LDBHselcHqeqXlrZSW5vbuW0yNkM8gYqOwLYBI6VYmZmZndmZmOWZjkn8a5jxdOUtcK+CzY/So1n6F/D6nV6anhrQvDg1DXLdL/xBrtufsNsYgyWsJYqshJPDEgkHnAFGl2MdhG0cbFix3Mx7nGK5jx27Q/EO2tWVgmn29pA4H8ISJcj88/jXWWdzb3Ufm28yyL3x1B9DXHgVJ0VUk7uevonsl5Jf5l15e9y22N2zgtzozXLXircLKqLb7TllIJL59ulMFQRHEaj2qQNXcc5MK0/C9r9u8S6XZdfPvIoz9C4rHDiu/8AgRouoax8RtKurWzkntbC4We6kA+WMDpk+pPamM+x1AVQo6AYFLRRTGecftI+I/8AhHPhJq8kcvl3N6n2OAg4OX4JH/Ac18GwTxP8u4Bh2NfYX7amk3d78OLLUrZXdbC8zMq9ArrjJ+hA/OviC4J3nsaAOojFTAqi5YhR6k4rjPOmX7srj6Mahmkkf70jt9TmgDqdQ1yztVKxsJ5ewXoPqa5i9u5LovJKwLOaqNgUkTNvWQA7EIY++KALOk+JNd8N3jR2tw6Kp+eCT5kP4dvwr1Dwd8UtPunWO+zptyeC/wB6Jv8AD8a821G/vNav577UBFul52iPaD7AAYFZselveajHaaauXbO4u2FUDvWkU+f93v07mcuXkftNuvY+pLXVra6hjntTFNHk/vIiQsn9aszSR3UREaqGHOGGT+dfOVrJ4r8ITebazyPb55KHfG31Wu88LfFHTrzbDrEP2Obp5qcofqOo/WumdetC8KqOOOEoStUpPVfM9HaF4zhlx70BaWw1C3urdZLW8t7tCuQEfdtGeM+map6zrenaRHuvd0jn7sMJAkOe/PauaShvFnXB1Npouha5nxB4v0/TnNvaulxcZwTn93H9T3+grl/EPifUNVRoot0FuTtEUWSW9mPf6Vk2Giy3ko8xdwH8APyr/vH+grO5qS3moT69fmeW7maGLI3MMKT6Ivaofst8dRkjht5Ps6EbpJSFVAR1JNdRY2ENrLHbwQNeXh4jiiXOPoB0rrYfDPjBI1ebwJevE5HM0XyN6ZzxU7iUjyDWLr7FEryhlV22xttOJD/snvVrQPDKFLbxp4surKHQbQmaK1WdXnvJVPyxbR0yQM57V9dT29j/AMK4/sG90fTjttW+0M1urZfaTlQQQMeor4X8VR3Vn5FgblJYgzNFt+6hOMk+5/pWeJw1StRcYy5Vs2t7eXZvv0Lp1YQn7yu+g3ULq41DVrrU7yUNc3s7zy46ZY5wPYV0/glR/Zsrc5Mpz+QrkbK3Z50toQ0sxBbHUnHWu48MWk1ppaxzpskZyxX0FWoqMVGOyJbu7s3A3ApGkpIklnmSCCN5ZXYKiIuWYnoAB1r6K+DPwICeRr3jiEM/Dw6YeQPQy+v+7+fpVCOE+D3wh1jxtJHqWo+Zp2hA5MxXEk/tGD2/2un1r6l8E+EdC8HaW2n6FaeREzb3Zm3O59z3rcijSKNY40VEUAKqjAA9AKdTGFFFFAEGoWdrqFjNY31vFc206FJYpF3K6nqCDXyT8dP2bbvT5bvX/BJE2mgNLLYs37y3A5Own7y+3Ue9fXtQahbR3lhcWcqho54mjYEZBDAg/wA6TVxNXPyukgYJG+QRICQPpVSU7f4c10niHTLnSdXl026heN7W4kiYFSMYJHesN4s3AUjgDJ/pTGUtqscsKtWSK8yq2AtOe3BPy8UsSNH1oA0LnSmeH/R3OD2qrptldaVfxXlxG6QEMu8DPOOlWba6eNdz7iB0A7VdguJPEQuLWMSNdsh29EUgYw7HuR0P1zVQq+ykp9hSpe1XJ3NGw1SO5RlR844IIxWTqeg2l1LJsUQyyAmNxwA3ofXNc9aXU9nc+YrcqdrD1FdbfTbtJkkAKt5W9cjkcZFerOq8dh3HaS1/r1OLDRp4HEpzV4S0fdX69NVujn/CeqatpGpBbe6ntm37JFVvwwR0NdJq146SCSSQu8jgO7tk8nrmuXsZQ1z5knzOTkt6163ofws1q8j03VPLg1i2vFDRwxyYSHPUylsEY9ga8g72VLWxiePdMyQW6kMsannp3P8ASu88KeCrzUoo57zdpGldQSuJpR/sqfuj3NddpemaP4R0v/iaNZ396Spz9nULFt6KnGcD1NYfiDxHeakxCuUi7AGkkRY9P8JeE/D/AIaPnaPaBZz1nkbfIfxPT8K29UuZpEUyzSSc/wATE15Xoz65fSLHZXFwOBl9xCqPc120KzW9sEnupLiTHzOxOM+w7VQyt4mmb+wtQCAsxtZQAD1Ow18W+OBcSeJXtYIPPuyREFhTgkYHAr7J1q11DVLC503SfL/tC6iaG23nC+YwwuT6Zrpvgn8DND8CMutau6a34mkyz3kq5SAnqIlPT/e6/Sjnmvd6fiHLH4up4n+z9+y9qd1EviLx7c3GmrLGfs9hER53zD7zk52/7vX1xXVeKf2btctZQ3hzV7a/iZwNlyPKdB6kjIOK+oKKmwzyn4KfB+z8DltU1WSDUNZcYWQJlLcf7Gecnua9WoopgFFFFABRRRQAUUUUAeS/Gj4I6H49eXVbOQabrbL80wXMc+BxvX19xz9a+P8A4ifD3xF4J1JrPXdNe3yT5cyjdFKPVW6H+dfo1VHXdH0vXdNl03WLC3vrSUYeKZAwP+B9xQB+X80JU1D0HNfU3xh/ZpurRZtW8BSPdwDLNpszfvFH/TNj976Hn6180atYXFjPLa3dtNb3ELFZIpEKupHYg0AYt0+5toyOxosmuluUFj5wnfKIIs7jnsMVHjJ6kj3r0PwV4r8O+FfCDTpp63XiGWZ1zt5WPjblj0HXgcmi1xptao4fX9B1LRVtjqEYikuclY85Zcf3vfmke31bTVD+cLq2kQGSJ+dme3t+FWL/AMT3194gh1fVHWUxSbkj2/u09gK27e40bUrv7VFqcdk7Sqxiuk3xzEgB9xPT2HpUe1qQqLldjCsr8qv12t+pykCpJOGjTy17oTnH+NfVmha1eQ/D/Q75pmllFsYQWPRflx+Q4ryH4laR4MsbKzutD1Wxk1Byu+3tyWDDueScD2r3H4S3lkfBGkrqFhA0BtwqFU3EYHzbgeDnitOpszkLmW4v7jdKWlkJ4HWur8L+B3ldb3WGZI+qwDgke9dpbaL4fsrr7VptogLKGDckDPpnp9O1S3NxjNAgHk2sIhgjSKNeiqMCqF5c7Y3fa7BAWbapYgfQVr+H9C1HxBcYgUxWwPzzsPlHsPU16l4f0Ow0S18mzj+c/wCslblnPuf6UgPCvhBZeNvFXxAt/EKWsOm+DdPdvLknjPnak+CAyA4KoD39u9fRFAAAwAAPQUUDCiiigAooooAKKKKACiiigAooooAKKKKACvL/AI9/CrTviB4dkezsrSLXoyDBeEbWK91JH3h9a9QooA/OzxR8HtY8HTvJ4paaGCNgQbeF5Y51PZHA+8O4xx6151rsaQ6jKIrSe0ibDxRzKVO0jg884I5r9V3VXUq6qynqCMivlz9tT4U6nrM1l418MaZcX1yka2l/BANzBB/q2VByeSQce1K2tyub3eU5fS/2aNJ8a/BvQfEnhHWZl1W7shNPHejEUz5OVG3lMHgdQcV86+PPAXijwbqkml69pNzaTjosg++PVGHDj6V+lvwk0ePQPhn4d0mOwksDb2EQkt5Dl45CuXDe+4mtPxX4a0HxVpT6X4g0u21C1f8AglTJU+qnqp9xRYhpM/LHw/pd7Fdx3EsmIgD8jdTkelfU3wj1bSbjwfpWnRahC15ErI8DOA4YHkY+mKs/FT9mXUdNMup+A7h9RtRljp87ATIP9huj/Q4P1rlPg1+zz4k8Waz/AGp4kW70DR7eY/MQY7mdlPIjB5UcfeP4ZpjZ7VDJst9vvXR+BvDA1wHUL/elmr7UToZsd89h2rtNJ8IaHps0Ulvbu5iRVQTSGTGB97nkn3Nb44HHFAiO2ghtoEgt41iiQYVVGABUlFFAwooooAKKKKACiiigAooooAKKKKACiiigAooooAKKKKACiiigApr0UUAOooooAKKKKACiiigAooooAKKKKACiiigAooooAKKKKAP/2Q==">
            <a:extLst>
              <a:ext uri="{FF2B5EF4-FFF2-40B4-BE49-F238E27FC236}">
                <a16:creationId xmlns:a16="http://schemas.microsoft.com/office/drawing/2014/main" id="{42954636-3F02-AE41-BAFC-0E527002D20B}"/>
              </a:ext>
            </a:extLst>
          </p:cNvPr>
          <p:cNvSpPr>
            <a:spLocks noChangeAspect="1" noChangeArrowheads="1"/>
          </p:cNvSpPr>
          <p:nvPr/>
        </p:nvSpPr>
        <p:spPr bwMode="auto">
          <a:xfrm>
            <a:off x="6937762" y="4865587"/>
            <a:ext cx="2674034" cy="2674034"/>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data:image/jpg;base64,%20/9j/4AAQSkZJRgABAQEAYABgAAD/2wBDAAUDBAQEAwUEBAQFBQUGBwwIBwcHBw8LCwkMEQ8SEhEPERETFhwXExQaFRERGCEYGh0dHx8fExciJCIeJBweHx7/2wBDAQUFBQcGBw4ICA4eFBEUHh4eHh4eHh4eHh4eHh4eHh4eHh4eHh4eHh4eHh4eHh4eHh4eHh4eHh4eHh4eHh4eHh7/wAARCACCAM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qlrWrabotkbzVL2G0gBxvkbHPt615r4r+MenwxyQeHLdruXBC3Mo2xqfUDq36UAer0V8sah8SPF016Lp9elEi8BbchEH/ARxUepfFHxve2QtDrLwRg/M8UarIwx0LAfyoA+jPFXjHw74ZjJ1XUY0lx8sCfPK30Uc/nXA23xvsvPLXnh6/gtGcBHDKZFXuWXPr2FeATySTStLNI8kjHLO7EsT6k06O4nj+5K3B7nNXDk+1czqe0+xb5n1lonxA8I6uwjtdat45v+eVwfKcfg2K6dHV1DIwYHoQc18VG8Df66FTznI7H1wep+tanh/xBfaO5fSdavtPdjukxISrYHA2/d/Sr9lGT92X36GftpRXvxfy1PsKivnnSfjL4m09f+Jiun6lEoB+b91IR6ZXIz+FdhoHxz8L30xh1O1vNKIAw7gSISevK8jHuKidOUHaRpTqxqK8T1aisrRPEeg62gbSdWs7zIztjlBb8utatQaBRRRQAUUUUAFFFFABRRRQAUUUUAFFFUdc1fTtE06XUNTuo7eCJSzFjyfYDqT7CgC9XHeOviJoPhSdrG4kafUzGJEtU4ODnBJPAHFeU/ET9omKwuzZ6JClpEYztvL2IlWbtgDgfQ15rq+tXviO9Graje/bp3QKJuD8oyQBjtyaAOk+Inju78YXlnJfWMUQtd3krCSVXPUkk89B2rk5JGdieF+nFMxTsUWAYFA6AD6UU/FJigBhpDVqOzuJPuxED1birUWknrLLj2UUriuZJp0cE0xxFG7/QV0ENjaxciIMfVuasjAGAAB7UXC5gw6NcScyMkQ/M1fg0azTmTfKfc4FaGaydd8Q6fpDLDKzz3kn+qtIBvlf8Ow9zxSuK7NW3WO1+a3VYcc7k+XH406D4ta9pF+lrouqS300rrGfPbzIl5wMZ6nntXFTWura6Wk16f7FYHkafBJwR/wBNH7/QcVNKdMsrizuobO3WS0YNbv5YyMEcKPTgdeKECPuCAuYIzJjftG7Hrjmn1xPwW8R6z4q8FprOtLbiSWd1i8pduUU45985rtqooKKKKACiiigAorn9b8beEdEuBb6r4j0y0mzjy3uF3A+47VzmsfGTwTpupXOntdXVzNbj5zBAWQt/dDdCf0qnGSV2hKSbsmeh1keJPE2heHbfztY1KC1GMqhbLt9FHJrwbxh8bNf1MvBoUK6TbHjzOHmI+vRfw/OvMJZZp5XmuZ5p5XYszyuWYknJ5NSM9p8X/HKeXfb+F7AQryBdXQy31CDgfjXkmtarqWt6g1/q19Pd3BG3dI5IAz0A6AfSqKinqKAGPDHICJI0cEbTuUHI9KypPDNishm0yW40mY87rV9qE+6H5T+VbYHFTRW8sn3YyR6mgDmjP4osWHmWcGqWwJDGIiOcgd9p+U/gas2HiLSbmYW7ztZ3X/PC6QxP+GeD+FdNFp7H/WOB7CkvdI0q8gMF/aQXUZ7TKG/n0pXFcisYYpHxIrt6FelakUMUf+rjVffHNZUdpBYwJDpt41pHGAEjBLrj0wT/ACqC+1+bTbczXlhPcoDgvZqXIHqV6gfnSdxM6DNFc7p3irTdUB/s+7t3YfeRn2uv1U4Iqy15cucCRFB75AH5miwWL1zfLbttaOQn1xwaz7/xDb2ds1xceVDEvVpJAP0riPGHxCsdNkNlbyG/vOm0N+7Q+57/AEFS+F10HUJhqerakuoX6HhZU2xQn0Ven4miw7Gwur+IfEKlNNiGl6e3BvJY/wB7IP8Apmh6fU1c03TdN0RX+zxtLcuMzTSNukf3dz0FP1DVoo4xtfapHyhcb2H/ALKPrzWBdXctx8rYSPOQi9PqfU+5oEaOoaozj9184zgPtPlg+3qfc/lWWWZpPMkJdicksetPa6uHsYrJpCbeJ2kROwZsZP6Co1BbCqMk8Ae9AH2n8HYUi+G2jNHbR2omhM/lRj5U3sWwPbBrrazvC9oLDw1pliBgQWkUf5IBWjVFBRSOyohZmCqBkknAAr5n+Ln7SE0F9caP4DihZYmKPqcy7gxHXy16Y9z19KAPpkkKCSQAOpNebfHbxvp/h/wXcWcGpPDqOoo8FrJbkMY24yWOfl4NfHGv+NfFviCZpdY8RaldknO1p2CD6KMAflWLud2+ZmY+5zTTad0Jq6seg3K6fNDBFbabYR+WT51wB50tw/Ri0jZ79lwBSqOK4W1uLm2bdDM6ewPH5Vt2firT0kS31KYWsp/5aMPkP49qc5ym7yYoxjFWSOkWpFFRW0kM8Kz28iyROMo69GFWEXJ6ZPtUlDkTd/EB9TU6JAo+aRnPoox/OmxQSu21Y2J9Mc0uwqcEEEdjTcWlclSTdkydJ4kP7u3GfVjk05ruc9Nqj2FQKtPC1NirCtLM2cyN+dMxnvmpAtLtpgRbaTFLdT2trA011cwwIo6yNjd7D1PtXIaz4rkm3Q6YPLTvMw+Y/QdqTdgSLni2Hw60ZXVozJKRlI4VAcn1LDBHselcHqeqXlrZSW5vbuW0yNkM8gYqOwLYBI6VYmZmZndmZmOWZjkn8a5jxdOUtcK+CzY/So1n6F/D6nV6anhrQvDg1DXLdL/xBrtufsNsYgyWsJYqshJPDEgkHnAFGl2MdhG0cbFix3Mx7nGK5jx27Q/EO2tWVgmn29pA4H8ISJcj88/jXWWdzb3Ufm28yyL3x1B9DXHgVJ0VUk7uevonsl5Jf5l15e9y22N2zgtzozXLXircLKqLb7TllIJL59ulMFQRHEaj2qQNXcc5MK0/C9r9u8S6XZdfPvIoz9C4rHDiu/8AgRouoax8RtKurWzkntbC4We6kA+WMDpk+pPamM+x1AVQo6AYFLRRTGecftI+I/8AhHPhJq8kcvl3N6n2OAg4OX4JH/Ac18GwTxP8u4Bh2NfYX7amk3d78OLLUrZXdbC8zMq9ArrjJ+hA/OviC4J3nsaAOojFTAqi5YhR6k4rjPOmX7srj6Mahmkkf70jt9TmgDqdQ1yztVKxsJ5ewXoPqa5i9u5LovJKwLOaqNgUkTNvWQA7EIY++KALOk+JNd8N3jR2tw6Kp+eCT5kP4dvwr1Dwd8UtPunWO+zptyeC/wB6Jv8AD8a821G/vNav577UBFul52iPaD7AAYFZselveajHaaauXbO4u2FUDvWkU+f93v07mcuXkftNuvY+pLXVra6hjntTFNHk/vIiQsn9aszSR3UREaqGHOGGT+dfOVrJ4r8ITebazyPb55KHfG31Wu88LfFHTrzbDrEP2Obp5qcofqOo/WumdetC8KqOOOEoStUpPVfM9HaF4zhlx70BaWw1C3urdZLW8t7tCuQEfdtGeM+map6zrenaRHuvd0jn7sMJAkOe/PauaShvFnXB1Npouha5nxB4v0/TnNvaulxcZwTn93H9T3+grl/EPifUNVRoot0FuTtEUWSW9mPf6Vk2Giy3ko8xdwH8APyr/vH+grO5qS3moT69fmeW7maGLI3MMKT6Ivaofst8dRkjht5Ps6EbpJSFVAR1JNdRY2ENrLHbwQNeXh4jiiXOPoB0rrYfDPjBI1ebwJevE5HM0XyN6ZzxU7iUjyDWLr7FEryhlV22xttOJD/snvVrQPDKFLbxp4surKHQbQmaK1WdXnvJVPyxbR0yQM57V9dT29j/AMK4/sG90fTjttW+0M1urZfaTlQQQMeor4X8VR3Vn5FgblJYgzNFt+6hOMk+5/pWeJw1StRcYy5Vs2t7eXZvv0Lp1YQn7yu+g3ULq41DVrrU7yUNc3s7zy46ZY5wPYV0/glR/Zsrc5Mpz+QrkbK3Z50toQ0sxBbHUnHWu48MWk1ppaxzpskZyxX0FWoqMVGOyJbu7s3A3ApGkpIklnmSCCN5ZXYKiIuWYnoAB1r6K+DPwICeRr3jiEM/Dw6YeQPQy+v+7+fpVCOE+D3wh1jxtJHqWo+Zp2hA5MxXEk/tGD2/2un1r6l8E+EdC8HaW2n6FaeREzb3Zm3O59z3rcijSKNY40VEUAKqjAA9AKdTGFFFFAEGoWdrqFjNY31vFc206FJYpF3K6nqCDXyT8dP2bbvT5bvX/BJE2mgNLLYs37y3A5Own7y+3Ue9fXtQahbR3lhcWcqho54mjYEZBDAg/wA6TVxNXPyukgYJG+QRICQPpVSU7f4c10niHTLnSdXl026heN7W4kiYFSMYJHesN4s3AUjgDJ/pTGUtqscsKtWSK8yq2AtOe3BPy8UsSNH1oA0LnSmeH/R3OD2qrptldaVfxXlxG6QEMu8DPOOlWba6eNdz7iB0A7VdguJPEQuLWMSNdsh29EUgYw7HuR0P1zVQq+ykp9hSpe1XJ3NGw1SO5RlR844IIxWTqeg2l1LJsUQyyAmNxwA3ofXNc9aXU9nc+YrcqdrD1FdbfTbtJkkAKt5W9cjkcZFerOq8dh3HaS1/r1OLDRp4HEpzV4S0fdX69NVujn/CeqatpGpBbe6ntm37JFVvwwR0NdJq146SCSSQu8jgO7tk8nrmuXsZQ1z5knzOTkt6163ofws1q8j03VPLg1i2vFDRwxyYSHPUylsEY9ga8g72VLWxiePdMyQW6kMsannp3P8ASu88KeCrzUoo57zdpGldQSuJpR/sqfuj3NddpemaP4R0v/iaNZ396Spz9nULFt6KnGcD1NYfiDxHeakxCuUi7AGkkRY9P8JeE/D/AIaPnaPaBZz1nkbfIfxPT8K29UuZpEUyzSSc/wATE15Xoz65fSLHZXFwOBl9xCqPc120KzW9sEnupLiTHzOxOM+w7VQyt4mmb+wtQCAsxtZQAD1Ow18W+OBcSeJXtYIPPuyREFhTgkYHAr7J1q11DVLC503SfL/tC6iaG23nC+YwwuT6Zrpvgn8DND8CMutau6a34mkyz3kq5SAnqIlPT/e6/Sjnmvd6fiHLH4up4n+z9+y9qd1EviLx7c3GmrLGfs9hER53zD7zk52/7vX1xXVeKf2btctZQ3hzV7a/iZwNlyPKdB6kjIOK+oKKmwzyn4KfB+z8DltU1WSDUNZcYWQJlLcf7Gecnua9WoopgFFFFABRRRQAUUUUAeS/Gj4I6H49eXVbOQabrbL80wXMc+BxvX19xz9a+P8A4ifD3xF4J1JrPXdNe3yT5cyjdFKPVW6H+dfo1VHXdH0vXdNl03WLC3vrSUYeKZAwP+B9xQB+X80JU1D0HNfU3xh/ZpurRZtW8BSPdwDLNpszfvFH/TNj976Hn6180atYXFjPLa3dtNb3ELFZIpEKupHYg0AYt0+5toyOxosmuluUFj5wnfKIIs7jnsMVHjJ6kj3r0PwV4r8O+FfCDTpp63XiGWZ1zt5WPjblj0HXgcmi1xptao4fX9B1LRVtjqEYikuclY85Zcf3vfmke31bTVD+cLq2kQGSJ+dme3t+FWL/AMT3194gh1fVHWUxSbkj2/u09gK27e40bUrv7VFqcdk7Sqxiuk3xzEgB9xPT2HpUe1qQqLldjCsr8qv12t+pykCpJOGjTy17oTnH+NfVmha1eQ/D/Q75pmllFsYQWPRflx+Q4ryH4laR4MsbKzutD1Wxk1Byu+3tyWDDueScD2r3H4S3lkfBGkrqFhA0BtwqFU3EYHzbgeDnitOpszkLmW4v7jdKWlkJ4HWur8L+B3ldb3WGZI+qwDgke9dpbaL4fsrr7VptogLKGDckDPpnp9O1S3NxjNAgHk2sIhgjSKNeiqMCqF5c7Y3fa7BAWbapYgfQVr+H9C1HxBcYgUxWwPzzsPlHsPU16l4f0Ow0S18mzj+c/wCslblnPuf6UgPCvhBZeNvFXxAt/EKWsOm+DdPdvLknjPnak+CAyA4KoD39u9fRFAAAwAAPQUUDCiiigAooooAKKKKACiiigAooooAKKKKACvL/AI9/CrTviB4dkezsrSLXoyDBeEbWK91JH3h9a9QooA/OzxR8HtY8HTvJ4paaGCNgQbeF5Y51PZHA+8O4xx6151rsaQ6jKIrSe0ibDxRzKVO0jg884I5r9V3VXUq6qynqCMivlz9tT4U6nrM1l418MaZcX1yka2l/BANzBB/q2VByeSQce1K2tyub3eU5fS/2aNJ8a/BvQfEnhHWZl1W7shNPHejEUz5OVG3lMHgdQcV86+PPAXijwbqkml69pNzaTjosg++PVGHDj6V+lvwk0ePQPhn4d0mOwksDb2EQkt5Dl45CuXDe+4mtPxX4a0HxVpT6X4g0u21C1f8AglTJU+qnqp9xRYhpM/LHw/pd7Fdx3EsmIgD8jdTkelfU3wj1bSbjwfpWnRahC15ErI8DOA4YHkY+mKs/FT9mXUdNMup+A7h9RtRljp87ATIP9huj/Q4P1rlPg1+zz4k8Waz/AGp4kW70DR7eY/MQY7mdlPIjB5UcfeP4ZpjZ7VDJst9vvXR+BvDA1wHUL/elmr7UToZsd89h2rtNJ8IaHps0Ulvbu5iRVQTSGTGB97nkn3Nb44HHFAiO2ghtoEgt41iiQYVVGABUlFFAwooooAKKKKACiiigAooooAKKKKACiiigAooooAKKKKACiiigApr0UUAOooooAKKKKACiiigAooooAKKKKACiiigAooooAKKKKAP/2Q==">
            <a:extLst>
              <a:ext uri="{FF2B5EF4-FFF2-40B4-BE49-F238E27FC236}">
                <a16:creationId xmlns:a16="http://schemas.microsoft.com/office/drawing/2014/main" id="{EA52C623-938A-D14E-9B19-B6FD9709D83C}"/>
              </a:ext>
            </a:extLst>
          </p:cNvPr>
          <p:cNvSpPr>
            <a:spLocks noChangeAspect="1" noChangeArrowheads="1"/>
          </p:cNvSpPr>
          <p:nvPr/>
        </p:nvSpPr>
        <p:spPr bwMode="auto">
          <a:xfrm>
            <a:off x="5943599" y="3276599"/>
            <a:ext cx="3250809" cy="3250809"/>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 name="Picture 34">
            <a:extLst>
              <a:ext uri="{FF2B5EF4-FFF2-40B4-BE49-F238E27FC236}">
                <a16:creationId xmlns:a16="http://schemas.microsoft.com/office/drawing/2014/main" id="{7C57C612-0AA6-1544-ADB4-1E60788BE3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64284" y="622323"/>
            <a:ext cx="2486969" cy="1966784"/>
          </a:xfrm>
          <a:prstGeom prst="rect">
            <a:avLst/>
          </a:prstGeom>
        </p:spPr>
      </p:pic>
      <p:cxnSp>
        <p:nvCxnSpPr>
          <p:cNvPr id="17" name="Straight Arrow Connector 16">
            <a:extLst>
              <a:ext uri="{FF2B5EF4-FFF2-40B4-BE49-F238E27FC236}">
                <a16:creationId xmlns:a16="http://schemas.microsoft.com/office/drawing/2014/main" id="{0A2F3B98-6AE4-974D-8F7F-9A3832D21C23}"/>
              </a:ext>
            </a:extLst>
          </p:cNvPr>
          <p:cNvCxnSpPr>
            <a:cxnSpLocks/>
          </p:cNvCxnSpPr>
          <p:nvPr/>
        </p:nvCxnSpPr>
        <p:spPr>
          <a:xfrm>
            <a:off x="9382854" y="2651259"/>
            <a:ext cx="0" cy="3364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17530B8-362F-244D-8466-1A090DCFF21C}"/>
              </a:ext>
            </a:extLst>
          </p:cNvPr>
          <p:cNvCxnSpPr>
            <a:cxnSpLocks/>
          </p:cNvCxnSpPr>
          <p:nvPr/>
        </p:nvCxnSpPr>
        <p:spPr>
          <a:xfrm>
            <a:off x="9382854" y="4256775"/>
            <a:ext cx="0" cy="3364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EF38653-A519-4D94-A0B2-AD1F5E81AF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3507" y="4593266"/>
            <a:ext cx="3728599" cy="2206464"/>
          </a:xfrm>
          <a:prstGeom prst="rect">
            <a:avLst/>
          </a:prstGeom>
        </p:spPr>
      </p:pic>
      <p:sp>
        <p:nvSpPr>
          <p:cNvPr id="12" name="Title 1">
            <a:extLst>
              <a:ext uri="{FF2B5EF4-FFF2-40B4-BE49-F238E27FC236}">
                <a16:creationId xmlns:a16="http://schemas.microsoft.com/office/drawing/2014/main" id="{7203529A-5F46-4033-97A7-4B42CB466CBF}"/>
              </a:ext>
            </a:extLst>
          </p:cNvPr>
          <p:cNvSpPr>
            <a:spLocks noGrp="1"/>
          </p:cNvSpPr>
          <p:nvPr>
            <p:ph type="title"/>
          </p:nvPr>
        </p:nvSpPr>
        <p:spPr>
          <a:xfrm>
            <a:off x="642937" y="1733550"/>
            <a:ext cx="5956639" cy="1079500"/>
          </a:xfrm>
        </p:spPr>
        <p:txBody>
          <a:bodyPr>
            <a:normAutofit fontScale="90000"/>
          </a:bodyPr>
          <a:lstStyle/>
          <a:p>
            <a:pPr algn="l"/>
            <a:r>
              <a:rPr lang="en-CA" b="1" dirty="0"/>
              <a:t>We are vertically integrated manufacturer </a:t>
            </a:r>
            <a:br>
              <a:rPr lang="en-CA" b="1" dirty="0"/>
            </a:br>
            <a:r>
              <a:rPr lang="en-CA" dirty="0">
                <a:latin typeface="+mn-lt"/>
              </a:rPr>
              <a:t>throughout the fuel cell value chain</a:t>
            </a:r>
            <a:endParaRPr lang="en-US" dirty="0">
              <a:latin typeface="+mn-lt"/>
            </a:endParaRPr>
          </a:p>
        </p:txBody>
      </p:sp>
    </p:spTree>
    <p:extLst>
      <p:ext uri="{BB962C8B-B14F-4D97-AF65-F5344CB8AC3E}">
        <p14:creationId xmlns:p14="http://schemas.microsoft.com/office/powerpoint/2010/main" val="26198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58ECA1-5454-264C-AC44-810D8AE7A6E2}"/>
              </a:ext>
            </a:extLst>
          </p:cNvPr>
          <p:cNvSpPr/>
          <p:nvPr/>
        </p:nvSpPr>
        <p:spPr>
          <a:xfrm>
            <a:off x="1" y="4610354"/>
            <a:ext cx="12192000" cy="2247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CA" dirty="0">
              <a:solidFill>
                <a:schemeClr val="bg1"/>
              </a:solidFill>
            </a:endParaRPr>
          </a:p>
        </p:txBody>
      </p:sp>
      <p:sp>
        <p:nvSpPr>
          <p:cNvPr id="7" name="Title 6">
            <a:extLst>
              <a:ext uri="{FF2B5EF4-FFF2-40B4-BE49-F238E27FC236}">
                <a16:creationId xmlns:a16="http://schemas.microsoft.com/office/drawing/2014/main" id="{2C4350E7-D529-934E-933B-36FA7E650320}"/>
              </a:ext>
            </a:extLst>
          </p:cNvPr>
          <p:cNvSpPr>
            <a:spLocks noGrp="1"/>
          </p:cNvSpPr>
          <p:nvPr>
            <p:ph type="title"/>
          </p:nvPr>
        </p:nvSpPr>
        <p:spPr>
          <a:xfrm>
            <a:off x="2261937" y="381454"/>
            <a:ext cx="8530560" cy="1079954"/>
          </a:xfrm>
        </p:spPr>
        <p:txBody>
          <a:bodyPr/>
          <a:lstStyle/>
          <a:p>
            <a:r>
              <a:rPr lang="en-CA" dirty="0"/>
              <a:t>We continuously invest in our technology </a:t>
            </a:r>
            <a:br>
              <a:rPr lang="en-CA" dirty="0"/>
            </a:br>
            <a:r>
              <a:rPr lang="en-CA" dirty="0"/>
              <a:t>and product development</a:t>
            </a:r>
            <a:endParaRPr lang="en-US" dirty="0"/>
          </a:p>
        </p:txBody>
      </p:sp>
      <p:pic>
        <p:nvPicPr>
          <p:cNvPr id="13" name="Picture 12">
            <a:extLst>
              <a:ext uri="{FF2B5EF4-FFF2-40B4-BE49-F238E27FC236}">
                <a16:creationId xmlns:a16="http://schemas.microsoft.com/office/drawing/2014/main" id="{0164652C-BC4A-AB42-B6EE-B08BD22E01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3254" y="1837080"/>
            <a:ext cx="2197538" cy="1273573"/>
          </a:xfrm>
          <a:prstGeom prst="rect">
            <a:avLst/>
          </a:prstGeom>
        </p:spPr>
      </p:pic>
      <p:sp>
        <p:nvSpPr>
          <p:cNvPr id="18" name="Rectangle 17">
            <a:extLst>
              <a:ext uri="{FF2B5EF4-FFF2-40B4-BE49-F238E27FC236}">
                <a16:creationId xmlns:a16="http://schemas.microsoft.com/office/drawing/2014/main" id="{6796DD14-D67F-5E49-9571-FB444D6D1D7B}"/>
              </a:ext>
            </a:extLst>
          </p:cNvPr>
          <p:cNvSpPr/>
          <p:nvPr/>
        </p:nvSpPr>
        <p:spPr>
          <a:xfrm>
            <a:off x="3068872" y="3688691"/>
            <a:ext cx="2557281" cy="369332"/>
          </a:xfrm>
          <a:prstGeom prst="rect">
            <a:avLst/>
          </a:prstGeom>
        </p:spPr>
        <p:txBody>
          <a:bodyPr wrap="square">
            <a:spAutoFit/>
          </a:bodyPr>
          <a:lstStyle/>
          <a:p>
            <a:pPr algn="ctr"/>
            <a:r>
              <a:rPr lang="en-CA" dirty="0"/>
              <a:t>Fuel cell stacks</a:t>
            </a:r>
          </a:p>
        </p:txBody>
      </p:sp>
      <p:sp>
        <p:nvSpPr>
          <p:cNvPr id="19" name="Rectangle 18">
            <a:extLst>
              <a:ext uri="{FF2B5EF4-FFF2-40B4-BE49-F238E27FC236}">
                <a16:creationId xmlns:a16="http://schemas.microsoft.com/office/drawing/2014/main" id="{EFF55792-257B-8E4B-AFF7-F3A512F869B5}"/>
              </a:ext>
            </a:extLst>
          </p:cNvPr>
          <p:cNvSpPr/>
          <p:nvPr/>
        </p:nvSpPr>
        <p:spPr>
          <a:xfrm>
            <a:off x="5418398" y="3688691"/>
            <a:ext cx="3215147" cy="369332"/>
          </a:xfrm>
          <a:prstGeom prst="rect">
            <a:avLst/>
          </a:prstGeom>
        </p:spPr>
        <p:txBody>
          <a:bodyPr wrap="square">
            <a:spAutoFit/>
          </a:bodyPr>
          <a:lstStyle/>
          <a:p>
            <a:pPr algn="ctr"/>
            <a:r>
              <a:rPr lang="en-CA" dirty="0"/>
              <a:t>Fuel cell modules</a:t>
            </a:r>
          </a:p>
        </p:txBody>
      </p:sp>
      <p:sp>
        <p:nvSpPr>
          <p:cNvPr id="22" name="Rectangle 21">
            <a:extLst>
              <a:ext uri="{FF2B5EF4-FFF2-40B4-BE49-F238E27FC236}">
                <a16:creationId xmlns:a16="http://schemas.microsoft.com/office/drawing/2014/main" id="{086692D4-CE5D-F54E-9660-CD3A1C489CB0}"/>
              </a:ext>
            </a:extLst>
          </p:cNvPr>
          <p:cNvSpPr/>
          <p:nvPr/>
        </p:nvSpPr>
        <p:spPr>
          <a:xfrm>
            <a:off x="8346303" y="3688691"/>
            <a:ext cx="3532239" cy="584775"/>
          </a:xfrm>
          <a:prstGeom prst="rect">
            <a:avLst/>
          </a:prstGeom>
        </p:spPr>
        <p:txBody>
          <a:bodyPr wrap="square">
            <a:spAutoFit/>
          </a:bodyPr>
          <a:lstStyle/>
          <a:p>
            <a:pPr algn="ctr"/>
            <a:r>
              <a:rPr lang="en-CA" dirty="0"/>
              <a:t>Fuel cell vehicle integration </a:t>
            </a:r>
          </a:p>
          <a:p>
            <a:pPr algn="ctr"/>
            <a:r>
              <a:rPr lang="en-CA" sz="1400" dirty="0">
                <a:solidFill>
                  <a:schemeClr val="accent5"/>
                </a:solidFill>
                <a:latin typeface="+mj-lt"/>
              </a:rPr>
              <a:t>application engineering/ after sales service</a:t>
            </a:r>
          </a:p>
        </p:txBody>
      </p:sp>
      <p:sp>
        <p:nvSpPr>
          <p:cNvPr id="2" name="Rectangle 1">
            <a:extLst>
              <a:ext uri="{FF2B5EF4-FFF2-40B4-BE49-F238E27FC236}">
                <a16:creationId xmlns:a16="http://schemas.microsoft.com/office/drawing/2014/main" id="{5A5FB951-28B1-0348-ABC3-37FACBAA155E}"/>
              </a:ext>
            </a:extLst>
          </p:cNvPr>
          <p:cNvSpPr/>
          <p:nvPr/>
        </p:nvSpPr>
        <p:spPr>
          <a:xfrm>
            <a:off x="3560362" y="4025579"/>
            <a:ext cx="1574301" cy="307777"/>
          </a:xfrm>
          <a:prstGeom prst="rect">
            <a:avLst/>
          </a:prstGeom>
        </p:spPr>
        <p:txBody>
          <a:bodyPr wrap="square">
            <a:spAutoFit/>
          </a:bodyPr>
          <a:lstStyle/>
          <a:p>
            <a:pPr algn="ctr"/>
            <a:r>
              <a:rPr lang="en-CA" sz="1400" dirty="0">
                <a:solidFill>
                  <a:schemeClr val="accent5"/>
                </a:solidFill>
                <a:latin typeface="+mj-lt"/>
              </a:rPr>
              <a:t>14th generation</a:t>
            </a:r>
            <a:endParaRPr lang="en-US" sz="1400" dirty="0">
              <a:solidFill>
                <a:schemeClr val="accent5"/>
              </a:solidFill>
              <a:latin typeface="+mj-lt"/>
            </a:endParaRPr>
          </a:p>
        </p:txBody>
      </p:sp>
      <p:sp>
        <p:nvSpPr>
          <p:cNvPr id="12" name="Rectangle 11">
            <a:extLst>
              <a:ext uri="{FF2B5EF4-FFF2-40B4-BE49-F238E27FC236}">
                <a16:creationId xmlns:a16="http://schemas.microsoft.com/office/drawing/2014/main" id="{E4903D1F-7E89-C54B-84FA-5E0AF393F9C2}"/>
              </a:ext>
            </a:extLst>
          </p:cNvPr>
          <p:cNvSpPr/>
          <p:nvPr/>
        </p:nvSpPr>
        <p:spPr>
          <a:xfrm>
            <a:off x="6238821" y="4025579"/>
            <a:ext cx="1574301" cy="307777"/>
          </a:xfrm>
          <a:prstGeom prst="rect">
            <a:avLst/>
          </a:prstGeom>
        </p:spPr>
        <p:txBody>
          <a:bodyPr wrap="square">
            <a:spAutoFit/>
          </a:bodyPr>
          <a:lstStyle/>
          <a:p>
            <a:pPr algn="ctr"/>
            <a:r>
              <a:rPr lang="en-CA" sz="1400" dirty="0">
                <a:solidFill>
                  <a:schemeClr val="accent5"/>
                </a:solidFill>
                <a:latin typeface="+mj-lt"/>
              </a:rPr>
              <a:t>8th generation</a:t>
            </a:r>
            <a:endParaRPr lang="en-US" sz="1400" dirty="0">
              <a:solidFill>
                <a:schemeClr val="accent5"/>
              </a:solidFill>
              <a:latin typeface="+mj-lt"/>
            </a:endParaRPr>
          </a:p>
        </p:txBody>
      </p:sp>
      <p:sp>
        <p:nvSpPr>
          <p:cNvPr id="14" name="Rectangle 13">
            <a:extLst>
              <a:ext uri="{FF2B5EF4-FFF2-40B4-BE49-F238E27FC236}">
                <a16:creationId xmlns:a16="http://schemas.microsoft.com/office/drawing/2014/main" id="{BA1A9708-0833-D046-9A23-9EBE2F538F79}"/>
              </a:ext>
            </a:extLst>
          </p:cNvPr>
          <p:cNvSpPr/>
          <p:nvPr/>
        </p:nvSpPr>
        <p:spPr>
          <a:xfrm>
            <a:off x="133306" y="3688691"/>
            <a:ext cx="2557281" cy="369332"/>
          </a:xfrm>
          <a:prstGeom prst="rect">
            <a:avLst/>
          </a:prstGeom>
        </p:spPr>
        <p:txBody>
          <a:bodyPr wrap="square">
            <a:spAutoFit/>
          </a:bodyPr>
          <a:lstStyle/>
          <a:p>
            <a:pPr algn="ctr"/>
            <a:r>
              <a:rPr lang="en-CA" dirty="0"/>
              <a:t>Unit cell components​</a:t>
            </a:r>
          </a:p>
        </p:txBody>
      </p:sp>
      <p:sp>
        <p:nvSpPr>
          <p:cNvPr id="15" name="Rectangle 14">
            <a:extLst>
              <a:ext uri="{FF2B5EF4-FFF2-40B4-BE49-F238E27FC236}">
                <a16:creationId xmlns:a16="http://schemas.microsoft.com/office/drawing/2014/main" id="{8A75C4AC-A240-274B-9391-5E7016806902}"/>
              </a:ext>
            </a:extLst>
          </p:cNvPr>
          <p:cNvSpPr/>
          <p:nvPr/>
        </p:nvSpPr>
        <p:spPr>
          <a:xfrm>
            <a:off x="414670" y="4025579"/>
            <a:ext cx="2041535" cy="307777"/>
          </a:xfrm>
          <a:prstGeom prst="rect">
            <a:avLst/>
          </a:prstGeom>
        </p:spPr>
        <p:txBody>
          <a:bodyPr wrap="square">
            <a:spAutoFit/>
          </a:bodyPr>
          <a:lstStyle/>
          <a:p>
            <a:pPr algn="ctr"/>
            <a:r>
              <a:rPr lang="en-CA" sz="1400" dirty="0">
                <a:solidFill>
                  <a:schemeClr val="accent5"/>
                </a:solidFill>
                <a:latin typeface="+mj-lt"/>
              </a:rPr>
              <a:t>MEA, bipolar plates​</a:t>
            </a:r>
            <a:endParaRPr lang="en-US" sz="1400" dirty="0">
              <a:solidFill>
                <a:schemeClr val="accent5"/>
              </a:solidFill>
              <a:latin typeface="+mj-lt"/>
            </a:endParaRPr>
          </a:p>
        </p:txBody>
      </p:sp>
      <p:pic>
        <p:nvPicPr>
          <p:cNvPr id="21" name="Picture 20">
            <a:extLst>
              <a:ext uri="{FF2B5EF4-FFF2-40B4-BE49-F238E27FC236}">
                <a16:creationId xmlns:a16="http://schemas.microsoft.com/office/drawing/2014/main" id="{F095FCC6-CD26-8143-87C6-BF3E2F088E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062" y="1782457"/>
            <a:ext cx="2201958" cy="1741387"/>
          </a:xfrm>
          <a:prstGeom prst="rect">
            <a:avLst/>
          </a:prstGeom>
        </p:spPr>
      </p:pic>
      <p:pic>
        <p:nvPicPr>
          <p:cNvPr id="16" name="Picture 15">
            <a:extLst>
              <a:ext uri="{FF2B5EF4-FFF2-40B4-BE49-F238E27FC236}">
                <a16:creationId xmlns:a16="http://schemas.microsoft.com/office/drawing/2014/main" id="{AB4932F9-85AD-4DDF-BE8A-56A8037B5A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8168" y="1837080"/>
            <a:ext cx="2278135" cy="1511336"/>
          </a:xfrm>
          <a:prstGeom prst="rect">
            <a:avLst/>
          </a:prstGeom>
        </p:spPr>
      </p:pic>
      <p:sp>
        <p:nvSpPr>
          <p:cNvPr id="3" name="Rectangle 2">
            <a:extLst>
              <a:ext uri="{FF2B5EF4-FFF2-40B4-BE49-F238E27FC236}">
                <a16:creationId xmlns:a16="http://schemas.microsoft.com/office/drawing/2014/main" id="{F3EAD97C-5E12-5541-A341-156536CF992B}"/>
              </a:ext>
            </a:extLst>
          </p:cNvPr>
          <p:cNvSpPr/>
          <p:nvPr/>
        </p:nvSpPr>
        <p:spPr>
          <a:xfrm>
            <a:off x="9396263" y="5953685"/>
            <a:ext cx="1551643" cy="584775"/>
          </a:xfrm>
          <a:prstGeom prst="rect">
            <a:avLst/>
          </a:prstGeom>
        </p:spPr>
        <p:txBody>
          <a:bodyPr wrap="none" anchor="t">
            <a:spAutoFit/>
          </a:bodyPr>
          <a:lstStyle/>
          <a:p>
            <a:pPr algn="ctr"/>
            <a:r>
              <a:rPr lang="en-CA" sz="1600" dirty="0">
                <a:solidFill>
                  <a:schemeClr val="bg1"/>
                </a:solidFill>
              </a:rPr>
              <a:t>&gt;30,000 hours </a:t>
            </a:r>
            <a:br>
              <a:rPr lang="en-CA" sz="1600" dirty="0">
                <a:solidFill>
                  <a:schemeClr val="bg1"/>
                </a:solidFill>
              </a:rPr>
            </a:br>
            <a:r>
              <a:rPr lang="en-CA" sz="1600" dirty="0">
                <a:solidFill>
                  <a:schemeClr val="bg1"/>
                </a:solidFill>
              </a:rPr>
              <a:t>life time</a:t>
            </a:r>
            <a:endParaRPr lang="en-CA" sz="1600" dirty="0">
              <a:solidFill>
                <a:srgbClr val="FF0000"/>
              </a:solidFill>
            </a:endParaRPr>
          </a:p>
        </p:txBody>
      </p:sp>
      <p:sp>
        <p:nvSpPr>
          <p:cNvPr id="5" name="Rectangle 4">
            <a:extLst>
              <a:ext uri="{FF2B5EF4-FFF2-40B4-BE49-F238E27FC236}">
                <a16:creationId xmlns:a16="http://schemas.microsoft.com/office/drawing/2014/main" id="{5A117E23-02D9-DF41-AEDE-504D1C2D4B98}"/>
              </a:ext>
            </a:extLst>
          </p:cNvPr>
          <p:cNvSpPr/>
          <p:nvPr/>
        </p:nvSpPr>
        <p:spPr>
          <a:xfrm>
            <a:off x="3715865" y="5953685"/>
            <a:ext cx="1263295" cy="584775"/>
          </a:xfrm>
          <a:prstGeom prst="rect">
            <a:avLst/>
          </a:prstGeom>
        </p:spPr>
        <p:txBody>
          <a:bodyPr wrap="none" anchor="t">
            <a:spAutoFit/>
          </a:bodyPr>
          <a:lstStyle/>
          <a:p>
            <a:pPr algn="ctr"/>
            <a:r>
              <a:rPr lang="en-CA" sz="1600" dirty="0">
                <a:solidFill>
                  <a:schemeClr val="bg1"/>
                </a:solidFill>
              </a:rPr>
              <a:t>Freeze-start </a:t>
            </a:r>
            <a:br>
              <a:rPr lang="en-CA" sz="1600" dirty="0">
                <a:solidFill>
                  <a:schemeClr val="bg1"/>
                </a:solidFill>
              </a:rPr>
            </a:br>
            <a:r>
              <a:rPr lang="en-CA" sz="1600" dirty="0">
                <a:solidFill>
                  <a:schemeClr val="bg1"/>
                </a:solidFill>
              </a:rPr>
              <a:t>from -25°C</a:t>
            </a:r>
          </a:p>
        </p:txBody>
      </p:sp>
      <p:sp>
        <p:nvSpPr>
          <p:cNvPr id="6" name="Rectangle 5">
            <a:extLst>
              <a:ext uri="{FF2B5EF4-FFF2-40B4-BE49-F238E27FC236}">
                <a16:creationId xmlns:a16="http://schemas.microsoft.com/office/drawing/2014/main" id="{7B6C4031-A476-A242-8422-11531764FAA3}"/>
              </a:ext>
            </a:extLst>
          </p:cNvPr>
          <p:cNvSpPr/>
          <p:nvPr/>
        </p:nvSpPr>
        <p:spPr>
          <a:xfrm>
            <a:off x="320062" y="5953685"/>
            <a:ext cx="2468078" cy="584775"/>
          </a:xfrm>
          <a:prstGeom prst="rect">
            <a:avLst/>
          </a:prstGeom>
        </p:spPr>
        <p:txBody>
          <a:bodyPr wrap="square" anchor="t">
            <a:spAutoFit/>
          </a:bodyPr>
          <a:lstStyle/>
          <a:p>
            <a:pPr algn="ctr"/>
            <a:r>
              <a:rPr lang="en-CA" sz="1600" dirty="0">
                <a:solidFill>
                  <a:schemeClr val="bg1"/>
                </a:solidFill>
              </a:rPr>
              <a:t>Humidified and pressurized system </a:t>
            </a:r>
          </a:p>
        </p:txBody>
      </p:sp>
      <p:sp>
        <p:nvSpPr>
          <p:cNvPr id="8" name="Rectangle 7">
            <a:extLst>
              <a:ext uri="{FF2B5EF4-FFF2-40B4-BE49-F238E27FC236}">
                <a16:creationId xmlns:a16="http://schemas.microsoft.com/office/drawing/2014/main" id="{99A6BD46-E407-3543-940D-A2A876934ADD}"/>
              </a:ext>
            </a:extLst>
          </p:cNvPr>
          <p:cNvSpPr/>
          <p:nvPr/>
        </p:nvSpPr>
        <p:spPr>
          <a:xfrm>
            <a:off x="6431626" y="5953685"/>
            <a:ext cx="1103956" cy="584775"/>
          </a:xfrm>
          <a:prstGeom prst="rect">
            <a:avLst/>
          </a:prstGeom>
        </p:spPr>
        <p:txBody>
          <a:bodyPr wrap="none" anchor="t">
            <a:spAutoFit/>
          </a:bodyPr>
          <a:lstStyle/>
          <a:p>
            <a:pPr algn="ctr"/>
            <a:r>
              <a:rPr lang="en-CA" sz="1600" dirty="0">
                <a:solidFill>
                  <a:schemeClr val="bg1"/>
                </a:solidFill>
              </a:rPr>
              <a:t>IP67 </a:t>
            </a:r>
            <a:br>
              <a:rPr lang="en-CA" sz="1600" dirty="0">
                <a:solidFill>
                  <a:schemeClr val="bg1"/>
                </a:solidFill>
              </a:rPr>
            </a:br>
            <a:r>
              <a:rPr lang="en-CA" sz="1600" dirty="0">
                <a:solidFill>
                  <a:schemeClr val="bg1"/>
                </a:solidFill>
              </a:rPr>
              <a:t>protection </a:t>
            </a:r>
          </a:p>
        </p:txBody>
      </p:sp>
      <p:pic>
        <p:nvPicPr>
          <p:cNvPr id="10" name="Picture 9">
            <a:extLst>
              <a:ext uri="{FF2B5EF4-FFF2-40B4-BE49-F238E27FC236}">
                <a16:creationId xmlns:a16="http://schemas.microsoft.com/office/drawing/2014/main" id="{AF9B4D12-1ECA-A24C-8D71-83E0D8E62F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10787" y="5033716"/>
            <a:ext cx="864356" cy="864356"/>
          </a:xfrm>
          <a:prstGeom prst="rect">
            <a:avLst/>
          </a:prstGeom>
        </p:spPr>
      </p:pic>
      <p:pic>
        <p:nvPicPr>
          <p:cNvPr id="20" name="Picture 19">
            <a:extLst>
              <a:ext uri="{FF2B5EF4-FFF2-40B4-BE49-F238E27FC236}">
                <a16:creationId xmlns:a16="http://schemas.microsoft.com/office/drawing/2014/main" id="{EEB831E1-A33C-284B-B2C4-FC7A78DEE8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2034" y="5073467"/>
            <a:ext cx="880218" cy="880218"/>
          </a:xfrm>
          <a:prstGeom prst="rect">
            <a:avLst/>
          </a:prstGeom>
        </p:spPr>
      </p:pic>
      <p:pic>
        <p:nvPicPr>
          <p:cNvPr id="25" name="Picture 24">
            <a:extLst>
              <a:ext uri="{FF2B5EF4-FFF2-40B4-BE49-F238E27FC236}">
                <a16:creationId xmlns:a16="http://schemas.microsoft.com/office/drawing/2014/main" id="{08F90847-EF71-5748-B591-9063F29A79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9007" y="4854632"/>
            <a:ext cx="1139106" cy="1139106"/>
          </a:xfrm>
          <a:prstGeom prst="rect">
            <a:avLst/>
          </a:prstGeom>
        </p:spPr>
      </p:pic>
      <p:pic>
        <p:nvPicPr>
          <p:cNvPr id="27" name="Picture 26">
            <a:extLst>
              <a:ext uri="{FF2B5EF4-FFF2-40B4-BE49-F238E27FC236}">
                <a16:creationId xmlns:a16="http://schemas.microsoft.com/office/drawing/2014/main" id="{E4E4C9FA-13C9-BD4D-AE6F-18C5589371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63895" y="4850380"/>
            <a:ext cx="1176149" cy="117614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18F5F74-9040-4330-B0DB-97BD168E2BE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186422" y="2286264"/>
            <a:ext cx="3852000" cy="760231"/>
          </a:xfrm>
          <a:prstGeom prst="rect">
            <a:avLst/>
          </a:prstGeom>
        </p:spPr>
      </p:pic>
    </p:spTree>
    <p:extLst>
      <p:ext uri="{BB962C8B-B14F-4D97-AF65-F5344CB8AC3E}">
        <p14:creationId xmlns:p14="http://schemas.microsoft.com/office/powerpoint/2010/main" val="210820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4350E7-D529-934E-933B-36FA7E650320}"/>
              </a:ext>
            </a:extLst>
          </p:cNvPr>
          <p:cNvSpPr>
            <a:spLocks noGrp="1"/>
          </p:cNvSpPr>
          <p:nvPr>
            <p:ph type="title"/>
          </p:nvPr>
        </p:nvSpPr>
        <p:spPr>
          <a:xfrm>
            <a:off x="2261937" y="381454"/>
            <a:ext cx="7860857" cy="1079954"/>
          </a:xfrm>
        </p:spPr>
        <p:txBody>
          <a:bodyPr>
            <a:noAutofit/>
          </a:bodyPr>
          <a:lstStyle/>
          <a:p>
            <a:r>
              <a:rPr lang="en-CA" dirty="0"/>
              <a:t>Product development focuses on meeting performance ​and lifecycle cost targets ​</a:t>
            </a:r>
          </a:p>
        </p:txBody>
      </p:sp>
      <p:graphicFrame>
        <p:nvGraphicFramePr>
          <p:cNvPr id="36" name="Diagram 35">
            <a:extLst>
              <a:ext uri="{FF2B5EF4-FFF2-40B4-BE49-F238E27FC236}">
                <a16:creationId xmlns:a16="http://schemas.microsoft.com/office/drawing/2014/main" id="{721FD69B-FB0D-354B-8307-4341EC345CD6}"/>
              </a:ext>
            </a:extLst>
          </p:cNvPr>
          <p:cNvGraphicFramePr/>
          <p:nvPr>
            <p:extLst>
              <p:ext uri="{D42A27DB-BD31-4B8C-83A1-F6EECF244321}">
                <p14:modId xmlns:p14="http://schemas.microsoft.com/office/powerpoint/2010/main" val="4193372256"/>
              </p:ext>
            </p:extLst>
          </p:nvPr>
        </p:nvGraphicFramePr>
        <p:xfrm>
          <a:off x="2531888" y="1633166"/>
          <a:ext cx="7128224" cy="4843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Oval 46">
            <a:extLst>
              <a:ext uri="{FF2B5EF4-FFF2-40B4-BE49-F238E27FC236}">
                <a16:creationId xmlns:a16="http://schemas.microsoft.com/office/drawing/2014/main" id="{3A170A72-B7DC-F54A-BB77-38E34CABD349}"/>
              </a:ext>
            </a:extLst>
          </p:cNvPr>
          <p:cNvSpPr/>
          <p:nvPr/>
        </p:nvSpPr>
        <p:spPr>
          <a:xfrm>
            <a:off x="5361072" y="3319928"/>
            <a:ext cx="1469856" cy="1469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87AB016-4DE4-2440-A064-57B7CBC8FCB1}"/>
              </a:ext>
            </a:extLst>
          </p:cNvPr>
          <p:cNvSpPr/>
          <p:nvPr/>
        </p:nvSpPr>
        <p:spPr>
          <a:xfrm>
            <a:off x="5506108" y="3685524"/>
            <a:ext cx="1179785" cy="830997"/>
          </a:xfrm>
          <a:prstGeom prst="rect">
            <a:avLst/>
          </a:prstGeom>
        </p:spPr>
        <p:txBody>
          <a:bodyPr wrap="square">
            <a:spAutoFit/>
          </a:bodyPr>
          <a:lstStyle/>
          <a:p>
            <a:pPr algn="ctr"/>
            <a:r>
              <a:rPr lang="en-US" sz="1600" dirty="0">
                <a:solidFill>
                  <a:prstClr val="white"/>
                </a:solidFill>
              </a:rPr>
              <a:t>Reduced</a:t>
            </a:r>
          </a:p>
          <a:p>
            <a:pPr algn="ctr"/>
            <a:r>
              <a:rPr lang="en-US" sz="1600" dirty="0">
                <a:solidFill>
                  <a:prstClr val="white"/>
                </a:solidFill>
              </a:rPr>
              <a:t>lifecycle</a:t>
            </a:r>
          </a:p>
          <a:p>
            <a:pPr algn="ctr"/>
            <a:r>
              <a:rPr lang="en-US" sz="1600" dirty="0">
                <a:solidFill>
                  <a:prstClr val="white"/>
                </a:solidFill>
              </a:rPr>
              <a:t>cost </a:t>
            </a:r>
            <a:endParaRPr lang="en-US" sz="1600" dirty="0"/>
          </a:p>
        </p:txBody>
      </p:sp>
      <p:cxnSp>
        <p:nvCxnSpPr>
          <p:cNvPr id="50" name="Straight Arrow Connector 49">
            <a:extLst>
              <a:ext uri="{FF2B5EF4-FFF2-40B4-BE49-F238E27FC236}">
                <a16:creationId xmlns:a16="http://schemas.microsoft.com/office/drawing/2014/main" id="{2B8AA9D0-23DA-134B-AF82-8423F3986817}"/>
              </a:ext>
            </a:extLst>
          </p:cNvPr>
          <p:cNvCxnSpPr>
            <a:cxnSpLocks/>
          </p:cNvCxnSpPr>
          <p:nvPr/>
        </p:nvCxnSpPr>
        <p:spPr>
          <a:xfrm>
            <a:off x="6152244" y="2695074"/>
            <a:ext cx="0" cy="624854"/>
          </a:xfrm>
          <a:prstGeom prst="straightConnector1">
            <a:avLst/>
          </a:prstGeom>
          <a:ln>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D2B3D51-3017-F945-85C1-8D4D10E27927}"/>
              </a:ext>
            </a:extLst>
          </p:cNvPr>
          <p:cNvCxnSpPr>
            <a:cxnSpLocks/>
          </p:cNvCxnSpPr>
          <p:nvPr/>
        </p:nvCxnSpPr>
        <p:spPr>
          <a:xfrm flipV="1">
            <a:off x="4954094" y="4688279"/>
            <a:ext cx="776492" cy="661207"/>
          </a:xfrm>
          <a:prstGeom prst="straightConnector1">
            <a:avLst/>
          </a:prstGeom>
          <a:ln>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6091890-CEB0-BA41-8407-080D7C7F2291}"/>
              </a:ext>
            </a:extLst>
          </p:cNvPr>
          <p:cNvCxnSpPr>
            <a:cxnSpLocks/>
          </p:cNvCxnSpPr>
          <p:nvPr/>
        </p:nvCxnSpPr>
        <p:spPr>
          <a:xfrm flipH="1" flipV="1">
            <a:off x="6652114" y="4656221"/>
            <a:ext cx="585792" cy="706700"/>
          </a:xfrm>
          <a:prstGeom prst="straightConnector1">
            <a:avLst/>
          </a:prstGeom>
          <a:ln>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827EB79-F059-EE4B-B371-D6CE51466F34}"/>
              </a:ext>
            </a:extLst>
          </p:cNvPr>
          <p:cNvCxnSpPr>
            <a:cxnSpLocks/>
          </p:cNvCxnSpPr>
          <p:nvPr/>
        </p:nvCxnSpPr>
        <p:spPr>
          <a:xfrm>
            <a:off x="4937527" y="3547533"/>
            <a:ext cx="423545" cy="196200"/>
          </a:xfrm>
          <a:prstGeom prst="straightConnector1">
            <a:avLst/>
          </a:prstGeom>
          <a:ln>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6A44989-45B1-2448-AB84-FAEBDEB43678}"/>
              </a:ext>
            </a:extLst>
          </p:cNvPr>
          <p:cNvCxnSpPr>
            <a:cxnSpLocks/>
          </p:cNvCxnSpPr>
          <p:nvPr/>
        </p:nvCxnSpPr>
        <p:spPr>
          <a:xfrm flipH="1">
            <a:off x="6807046" y="3489324"/>
            <a:ext cx="454742" cy="196200"/>
          </a:xfrm>
          <a:prstGeom prst="straightConnector1">
            <a:avLst/>
          </a:prstGeom>
          <a:ln>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09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8A41-F899-4F53-9C27-C131C46AE906}"/>
              </a:ext>
            </a:extLst>
          </p:cNvPr>
          <p:cNvSpPr>
            <a:spLocks noGrp="1"/>
          </p:cNvSpPr>
          <p:nvPr>
            <p:ph type="title"/>
          </p:nvPr>
        </p:nvSpPr>
        <p:spPr/>
        <p:txBody>
          <a:bodyPr/>
          <a:lstStyle/>
          <a:p>
            <a:r>
              <a:rPr lang="en-CA" dirty="0" err="1"/>
              <a:t>FCgen</a:t>
            </a:r>
            <a:r>
              <a:rPr lang="en-CA" baseline="30000" dirty="0"/>
              <a:t>®</a:t>
            </a:r>
            <a:r>
              <a:rPr lang="en-CA" dirty="0"/>
              <a:t>-LCS Fuel Cell Stack </a:t>
            </a:r>
          </a:p>
        </p:txBody>
      </p:sp>
      <p:pic>
        <p:nvPicPr>
          <p:cNvPr id="3" name="Picture 2">
            <a:extLst>
              <a:ext uri="{FF2B5EF4-FFF2-40B4-BE49-F238E27FC236}">
                <a16:creationId xmlns:a16="http://schemas.microsoft.com/office/drawing/2014/main" id="{02C92461-75A0-4641-A59D-5A27943A09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1351" y="1241097"/>
            <a:ext cx="4447736" cy="5503515"/>
          </a:xfrm>
          <a:prstGeom prst="rect">
            <a:avLst/>
          </a:prstGeom>
        </p:spPr>
      </p:pic>
      <p:sp>
        <p:nvSpPr>
          <p:cNvPr id="4" name="Content Placeholder 2">
            <a:extLst>
              <a:ext uri="{FF2B5EF4-FFF2-40B4-BE49-F238E27FC236}">
                <a16:creationId xmlns:a16="http://schemas.microsoft.com/office/drawing/2014/main" id="{C170B314-A8C6-4B73-8AC8-4CB78BA69E79}"/>
              </a:ext>
            </a:extLst>
          </p:cNvPr>
          <p:cNvSpPr txBox="1">
            <a:spLocks/>
          </p:cNvSpPr>
          <p:nvPr/>
        </p:nvSpPr>
        <p:spPr>
          <a:xfrm>
            <a:off x="673767" y="1825625"/>
            <a:ext cx="6847583" cy="5216620"/>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600"/>
              </a:spcBef>
            </a:pPr>
            <a:r>
              <a:rPr lang="en-CA" dirty="0"/>
              <a:t>Liquid cooled fuel cell stack designed for heavy duty applications</a:t>
            </a:r>
          </a:p>
          <a:p>
            <a:pPr lvl="1">
              <a:lnSpc>
                <a:spcPct val="140000"/>
              </a:lnSpc>
              <a:spcBef>
                <a:spcPts val="600"/>
              </a:spcBef>
            </a:pPr>
            <a:r>
              <a:rPr lang="en-CA" dirty="0"/>
              <a:t>Design enables higher current density operation, longer life, wider operating pressure window and robust freeze start capability</a:t>
            </a:r>
          </a:p>
          <a:p>
            <a:pPr lvl="1">
              <a:lnSpc>
                <a:spcPct val="140000"/>
              </a:lnSpc>
              <a:spcBef>
                <a:spcPts val="600"/>
              </a:spcBef>
            </a:pPr>
            <a:r>
              <a:rPr lang="en-CA" dirty="0"/>
              <a:t>Latest Ballard heavy duty MEA improves on industry leading durability  </a:t>
            </a:r>
          </a:p>
          <a:p>
            <a:pPr lvl="1">
              <a:lnSpc>
                <a:spcPct val="140000"/>
              </a:lnSpc>
              <a:spcBef>
                <a:spcPts val="600"/>
              </a:spcBef>
            </a:pPr>
            <a:r>
              <a:rPr lang="en-CA" dirty="0"/>
              <a:t>Increased maximum operating temperature enabling smaller OEM cooling systems </a:t>
            </a:r>
          </a:p>
          <a:p>
            <a:pPr lvl="1">
              <a:lnSpc>
                <a:spcPct val="140000"/>
              </a:lnSpc>
              <a:spcBef>
                <a:spcPts val="600"/>
              </a:spcBef>
            </a:pPr>
            <a:r>
              <a:rPr lang="en-CA" dirty="0"/>
              <a:t>Porting designed to increase packaging flexibility and decrease system size</a:t>
            </a:r>
          </a:p>
          <a:p>
            <a:pPr lvl="1">
              <a:lnSpc>
                <a:spcPct val="140000"/>
              </a:lnSpc>
              <a:spcBef>
                <a:spcPts val="600"/>
              </a:spcBef>
            </a:pPr>
            <a:r>
              <a:rPr lang="en-CA" dirty="0"/>
              <a:t>Doubling of single cell row power increasing stack and system power density</a:t>
            </a:r>
          </a:p>
          <a:p>
            <a:pPr lvl="1">
              <a:lnSpc>
                <a:spcPct val="140000"/>
              </a:lnSpc>
              <a:spcBef>
                <a:spcPts val="600"/>
              </a:spcBef>
            </a:pPr>
            <a:r>
              <a:rPr lang="en-CA" dirty="0"/>
              <a:t>Building on proven and demonstrated stack durability performance in the field (more than 30,000 hours in heavy duty vehicle operation)</a:t>
            </a:r>
          </a:p>
        </p:txBody>
      </p:sp>
    </p:spTree>
    <p:extLst>
      <p:ext uri="{BB962C8B-B14F-4D97-AF65-F5344CB8AC3E}">
        <p14:creationId xmlns:p14="http://schemas.microsoft.com/office/powerpoint/2010/main" val="85716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8A41-F899-4F53-9C27-C131C46AE906}"/>
              </a:ext>
            </a:extLst>
          </p:cNvPr>
          <p:cNvSpPr>
            <a:spLocks noGrp="1"/>
          </p:cNvSpPr>
          <p:nvPr>
            <p:ph type="title"/>
          </p:nvPr>
        </p:nvSpPr>
        <p:spPr/>
        <p:txBody>
          <a:bodyPr/>
          <a:lstStyle/>
          <a:p>
            <a:r>
              <a:rPr lang="en-CA" dirty="0" err="1"/>
              <a:t>FCmove</a:t>
            </a:r>
            <a:r>
              <a:rPr lang="en-CA" dirty="0"/>
              <a:t>™ 8</a:t>
            </a:r>
            <a:r>
              <a:rPr lang="en-CA" baseline="30000" dirty="0"/>
              <a:t>th</a:t>
            </a:r>
            <a:r>
              <a:rPr lang="en-CA" dirty="0"/>
              <a:t> generation heavy duty module</a:t>
            </a:r>
            <a:br>
              <a:rPr lang="en-CA" dirty="0"/>
            </a:br>
            <a:r>
              <a:rPr lang="en-CA" sz="2400" dirty="0"/>
              <a:t>powered by </a:t>
            </a:r>
            <a:r>
              <a:rPr lang="en-CA" sz="2400" dirty="0" err="1"/>
              <a:t>FCgen</a:t>
            </a:r>
            <a:r>
              <a:rPr lang="en-CA" sz="2400" baseline="30000" dirty="0"/>
              <a:t>®</a:t>
            </a:r>
            <a:r>
              <a:rPr lang="en-CA" sz="2400" dirty="0"/>
              <a:t>-LCS </a:t>
            </a:r>
            <a:endParaRPr lang="en-CA" dirty="0"/>
          </a:p>
        </p:txBody>
      </p:sp>
      <p:grpSp>
        <p:nvGrpSpPr>
          <p:cNvPr id="27" name="Group 26">
            <a:extLst>
              <a:ext uri="{FF2B5EF4-FFF2-40B4-BE49-F238E27FC236}">
                <a16:creationId xmlns:a16="http://schemas.microsoft.com/office/drawing/2014/main" id="{8C78924B-640B-474C-9F98-6D6944F2FEE9}"/>
              </a:ext>
            </a:extLst>
          </p:cNvPr>
          <p:cNvGrpSpPr/>
          <p:nvPr/>
        </p:nvGrpSpPr>
        <p:grpSpPr>
          <a:xfrm>
            <a:off x="1753140" y="1992271"/>
            <a:ext cx="8685720" cy="4833913"/>
            <a:chOff x="1061646" y="2388061"/>
            <a:chExt cx="8685720" cy="4833913"/>
          </a:xfrm>
        </p:grpSpPr>
        <p:grpSp>
          <p:nvGrpSpPr>
            <p:cNvPr id="5" name="Group 4">
              <a:extLst>
                <a:ext uri="{FF2B5EF4-FFF2-40B4-BE49-F238E27FC236}">
                  <a16:creationId xmlns:a16="http://schemas.microsoft.com/office/drawing/2014/main" id="{BDDD2127-7357-4615-831D-CD4358F9595B}"/>
                </a:ext>
              </a:extLst>
            </p:cNvPr>
            <p:cNvGrpSpPr/>
            <p:nvPr/>
          </p:nvGrpSpPr>
          <p:grpSpPr>
            <a:xfrm>
              <a:off x="2535314" y="5689021"/>
              <a:ext cx="2158599" cy="1331052"/>
              <a:chOff x="9214875" y="3603445"/>
              <a:chExt cx="2158598" cy="1331052"/>
            </a:xfrm>
          </p:grpSpPr>
          <p:sp>
            <p:nvSpPr>
              <p:cNvPr id="6" name="Rectangle 5">
                <a:extLst>
                  <a:ext uri="{FF2B5EF4-FFF2-40B4-BE49-F238E27FC236}">
                    <a16:creationId xmlns:a16="http://schemas.microsoft.com/office/drawing/2014/main" id="{478541C4-0D2B-46E3-BF01-D8684877FAEF}"/>
                  </a:ext>
                </a:extLst>
              </p:cNvPr>
              <p:cNvSpPr/>
              <p:nvPr/>
            </p:nvSpPr>
            <p:spPr>
              <a:xfrm>
                <a:off x="9214875" y="4359981"/>
                <a:ext cx="2158598" cy="574516"/>
              </a:xfrm>
              <a:prstGeom prst="rect">
                <a:avLst/>
              </a:prstGeom>
            </p:spPr>
            <p:txBody>
              <a:bodyPr wrap="square">
                <a:spAutoFit/>
              </a:bodyPr>
              <a:lstStyle/>
              <a:p>
                <a:pPr marL="0" marR="0" lvl="0" indent="0" algn="ctr" defTabSz="506529"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fuel cell stack </a:t>
                </a:r>
                <a:b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b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is recyclable</a:t>
                </a:r>
              </a:p>
            </p:txBody>
          </p:sp>
          <p:pic>
            <p:nvPicPr>
              <p:cNvPr id="7" name="Picture 2">
                <a:extLst>
                  <a:ext uri="{FF2B5EF4-FFF2-40B4-BE49-F238E27FC236}">
                    <a16:creationId xmlns:a16="http://schemas.microsoft.com/office/drawing/2014/main" id="{D90B78BA-E28D-4674-8311-B2542A5E333C}"/>
                  </a:ext>
                </a:extLst>
              </p:cNvPr>
              <p:cNvPicPr>
                <a:picLocks noChangeAspect="1" noChangeArrowheads="1"/>
              </p:cNvPicPr>
              <p:nvPr/>
            </p:nvPicPr>
            <p:blipFill>
              <a:blip r:embed="rId2" cstate="email">
                <a:duotone>
                  <a:srgbClr val="2881AC">
                    <a:shade val="45000"/>
                    <a:satMod val="135000"/>
                  </a:srgb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928631" y="3603445"/>
                <a:ext cx="731086" cy="73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a:extLst>
                <a:ext uri="{FF2B5EF4-FFF2-40B4-BE49-F238E27FC236}">
                  <a16:creationId xmlns:a16="http://schemas.microsoft.com/office/drawing/2014/main" id="{9CCCC4FC-B1F6-489E-8DE2-64EF0C6503B2}"/>
                </a:ext>
              </a:extLst>
            </p:cNvPr>
            <p:cNvGrpSpPr/>
            <p:nvPr/>
          </p:nvGrpSpPr>
          <p:grpSpPr>
            <a:xfrm>
              <a:off x="4039208" y="5378841"/>
              <a:ext cx="2419928" cy="1843124"/>
              <a:chOff x="3848860" y="5257425"/>
              <a:chExt cx="2419928" cy="1843123"/>
            </a:xfrm>
          </p:grpSpPr>
          <p:pic>
            <p:nvPicPr>
              <p:cNvPr id="9" name="Picture 6" descr="Image result for low cost symbol">
                <a:extLst>
                  <a:ext uri="{FF2B5EF4-FFF2-40B4-BE49-F238E27FC236}">
                    <a16:creationId xmlns:a16="http://schemas.microsoft.com/office/drawing/2014/main" id="{B1014D67-DE80-4335-A45D-81E4ACB68873}"/>
                  </a:ext>
                </a:extLst>
              </p:cNvPr>
              <p:cNvPicPr>
                <a:picLocks noChangeAspect="1" noChangeArrowheads="1"/>
              </p:cNvPicPr>
              <p:nvPr/>
            </p:nvPicPr>
            <p:blipFill>
              <a:blip r:embed="rId4" cstate="email">
                <a:duotone>
                  <a:srgbClr val="2881A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464464" y="525742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ADEC54D-1106-4637-8793-58AF6006791B}"/>
                  </a:ext>
                </a:extLst>
              </p:cNvPr>
              <p:cNvSpPr txBox="1"/>
              <p:nvPr/>
            </p:nvSpPr>
            <p:spPr>
              <a:xfrm>
                <a:off x="3848860" y="6095144"/>
                <a:ext cx="2419928" cy="1005404"/>
              </a:xfrm>
              <a:prstGeom prst="rect">
                <a:avLst/>
              </a:prstGeom>
              <a:noFill/>
            </p:spPr>
            <p:txBody>
              <a:bodyPr wrap="square" rtlCol="0">
                <a:spAutoFit/>
              </a:bodyPr>
              <a:lstStyle/>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white">
                        <a:lumMod val="50000"/>
                      </a:prstClr>
                    </a:solidFill>
                    <a:effectLst/>
                    <a:uLnTx/>
                    <a:uFillTx/>
                    <a:latin typeface="Calibri"/>
                    <a:cs typeface="Arial" charset="0"/>
                  </a:rPr>
                  <a:t>50% </a:t>
                </a:r>
              </a:p>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reduction in </a:t>
                </a:r>
                <a:b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b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number of components</a:t>
                </a:r>
              </a:p>
            </p:txBody>
          </p:sp>
        </p:grpSp>
        <p:grpSp>
          <p:nvGrpSpPr>
            <p:cNvPr id="11" name="Group 10">
              <a:extLst>
                <a:ext uri="{FF2B5EF4-FFF2-40B4-BE49-F238E27FC236}">
                  <a16:creationId xmlns:a16="http://schemas.microsoft.com/office/drawing/2014/main" id="{08C0B312-C21A-4B90-8864-6CC2A45C16DD}"/>
                </a:ext>
              </a:extLst>
            </p:cNvPr>
            <p:cNvGrpSpPr/>
            <p:nvPr/>
          </p:nvGrpSpPr>
          <p:grpSpPr>
            <a:xfrm>
              <a:off x="1061646" y="2575871"/>
              <a:ext cx="2124364" cy="1739215"/>
              <a:chOff x="1421341" y="2908889"/>
              <a:chExt cx="2124364" cy="1739214"/>
            </a:xfrm>
          </p:grpSpPr>
          <p:pic>
            <p:nvPicPr>
              <p:cNvPr id="12" name="Picture 2">
                <a:extLst>
                  <a:ext uri="{FF2B5EF4-FFF2-40B4-BE49-F238E27FC236}">
                    <a16:creationId xmlns:a16="http://schemas.microsoft.com/office/drawing/2014/main" id="{784E5BBE-A13E-41D0-A019-2955462C9CDC}"/>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2072043" y="2908889"/>
                <a:ext cx="82296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9BFB029B-8FE9-4830-8416-67E16FAF1EE5}"/>
                  </a:ext>
                </a:extLst>
              </p:cNvPr>
              <p:cNvSpPr txBox="1"/>
              <p:nvPr/>
            </p:nvSpPr>
            <p:spPr>
              <a:xfrm>
                <a:off x="1421341" y="3642699"/>
                <a:ext cx="2124364" cy="1005404"/>
              </a:xfrm>
              <a:prstGeom prst="rect">
                <a:avLst/>
              </a:prstGeom>
              <a:noFill/>
            </p:spPr>
            <p:txBody>
              <a:bodyPr wrap="square" rtlCol="0">
                <a:spAutoFit/>
              </a:bodyPr>
              <a:lstStyle/>
              <a:p>
                <a:pPr algn="ctr" defTabSz="506826" fontAlgn="base">
                  <a:spcBef>
                    <a:spcPct val="0"/>
                  </a:spcBef>
                  <a:spcAft>
                    <a:spcPct val="0"/>
                  </a:spcAft>
                </a:pPr>
                <a:r>
                  <a:rPr lang="en-US" sz="2800" b="1" dirty="0">
                    <a:solidFill>
                      <a:prstClr val="white">
                        <a:lumMod val="50000"/>
                      </a:prstClr>
                    </a:solidFill>
                    <a:latin typeface="Calibri"/>
                    <a:cs typeface="Arial" charset="0"/>
                  </a:rPr>
                  <a:t>35% </a:t>
                </a:r>
              </a:p>
              <a:p>
                <a:pPr algn="ctr" defTabSz="506826" fontAlgn="base">
                  <a:spcBef>
                    <a:spcPct val="0"/>
                  </a:spcBef>
                  <a:spcAft>
                    <a:spcPct val="0"/>
                  </a:spcAft>
                </a:pPr>
                <a:r>
                  <a:rPr lang="en-US" sz="1500" dirty="0">
                    <a:solidFill>
                      <a:prstClr val="white">
                        <a:lumMod val="50000"/>
                      </a:prstClr>
                    </a:solidFill>
                    <a:latin typeface="Calibri"/>
                    <a:cs typeface="Arial" charset="0"/>
                  </a:rPr>
                  <a:t>reduction in </a:t>
                </a:r>
                <a:br>
                  <a:rPr lang="en-US" sz="1500" dirty="0">
                    <a:solidFill>
                      <a:prstClr val="white">
                        <a:lumMod val="50000"/>
                      </a:prstClr>
                    </a:solidFill>
                    <a:latin typeface="Calibri"/>
                    <a:cs typeface="Arial" charset="0"/>
                  </a:rPr>
                </a:br>
                <a:r>
                  <a:rPr lang="en-US" sz="1500" dirty="0">
                    <a:solidFill>
                      <a:prstClr val="white">
                        <a:lumMod val="50000"/>
                      </a:prstClr>
                    </a:solidFill>
                    <a:latin typeface="Calibri"/>
                    <a:cs typeface="Arial" charset="0"/>
                  </a:rPr>
                  <a:t>total life cycle cost</a:t>
                </a:r>
              </a:p>
            </p:txBody>
          </p:sp>
        </p:grpSp>
        <p:grpSp>
          <p:nvGrpSpPr>
            <p:cNvPr id="14" name="Group 13">
              <a:extLst>
                <a:ext uri="{FF2B5EF4-FFF2-40B4-BE49-F238E27FC236}">
                  <a16:creationId xmlns:a16="http://schemas.microsoft.com/office/drawing/2014/main" id="{5043E52C-0073-4B10-AE31-97A9556694FB}"/>
                </a:ext>
              </a:extLst>
            </p:cNvPr>
            <p:cNvGrpSpPr/>
            <p:nvPr/>
          </p:nvGrpSpPr>
          <p:grpSpPr>
            <a:xfrm>
              <a:off x="7623002" y="2596871"/>
              <a:ext cx="2124364" cy="1763649"/>
              <a:chOff x="6800173" y="2873355"/>
              <a:chExt cx="2124364" cy="1763649"/>
            </a:xfrm>
          </p:grpSpPr>
          <p:pic>
            <p:nvPicPr>
              <p:cNvPr id="15" name="Picture 7">
                <a:extLst>
                  <a:ext uri="{FF2B5EF4-FFF2-40B4-BE49-F238E27FC236}">
                    <a16:creationId xmlns:a16="http://schemas.microsoft.com/office/drawing/2014/main" id="{65A14135-F6D2-41FB-B479-C2DD744DF477}"/>
                  </a:ext>
                </a:extLst>
              </p:cNvPr>
              <p:cNvPicPr>
                <a:picLocks noChangeAspect="1" noChangeArrowheads="1"/>
              </p:cNvPicPr>
              <p:nvPr/>
            </p:nvPicPr>
            <p:blipFill>
              <a:blip r:embed="rId7" cstate="email">
                <a:duotone>
                  <a:srgbClr val="2881A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445340" y="2873355"/>
                <a:ext cx="834031"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3C22EF13-5CA1-4A2C-A1C6-60BE356D658F}"/>
                  </a:ext>
                </a:extLst>
              </p:cNvPr>
              <p:cNvSpPr txBox="1"/>
              <p:nvPr/>
            </p:nvSpPr>
            <p:spPr>
              <a:xfrm>
                <a:off x="6800173" y="3631600"/>
                <a:ext cx="2124364" cy="1005404"/>
              </a:xfrm>
              <a:prstGeom prst="rect">
                <a:avLst/>
              </a:prstGeom>
              <a:noFill/>
            </p:spPr>
            <p:txBody>
              <a:bodyPr wrap="square" rtlCol="0">
                <a:spAutoFit/>
              </a:bodyPr>
              <a:lstStyle/>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white">
                        <a:lumMod val="50000"/>
                      </a:prstClr>
                    </a:solidFill>
                    <a:effectLst/>
                    <a:uLnTx/>
                    <a:uFillTx/>
                    <a:latin typeface="Calibri"/>
                    <a:cs typeface="Arial" charset="0"/>
                  </a:rPr>
                  <a:t>40% </a:t>
                </a:r>
              </a:p>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reduction in </a:t>
                </a:r>
                <a:b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b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product volume</a:t>
                </a:r>
              </a:p>
            </p:txBody>
          </p:sp>
        </p:grpSp>
        <p:grpSp>
          <p:nvGrpSpPr>
            <p:cNvPr id="17" name="Group 16">
              <a:extLst>
                <a:ext uri="{FF2B5EF4-FFF2-40B4-BE49-F238E27FC236}">
                  <a16:creationId xmlns:a16="http://schemas.microsoft.com/office/drawing/2014/main" id="{63C59C82-A86D-4204-8191-19C9E8474A4D}"/>
                </a:ext>
              </a:extLst>
            </p:cNvPr>
            <p:cNvGrpSpPr/>
            <p:nvPr/>
          </p:nvGrpSpPr>
          <p:grpSpPr>
            <a:xfrm>
              <a:off x="5894006" y="5209183"/>
              <a:ext cx="2124364" cy="2012791"/>
              <a:chOff x="6800174" y="5092171"/>
              <a:chExt cx="2124364" cy="2012790"/>
            </a:xfrm>
          </p:grpSpPr>
          <p:pic>
            <p:nvPicPr>
              <p:cNvPr id="18" name="Picture 2">
                <a:extLst>
                  <a:ext uri="{FF2B5EF4-FFF2-40B4-BE49-F238E27FC236}">
                    <a16:creationId xmlns:a16="http://schemas.microsoft.com/office/drawing/2014/main" id="{6544F3E2-5A7B-4AED-9F4C-6F5DB8C10F91}"/>
                  </a:ext>
                </a:extLst>
              </p:cNvPr>
              <p:cNvPicPr>
                <a:picLocks noChangeAspect="1" noChangeArrowheads="1"/>
              </p:cNvPicPr>
              <p:nvPr/>
            </p:nvPicPr>
            <p:blipFill>
              <a:blip r:embed="rId8" cstate="email">
                <a:duotone>
                  <a:srgbClr val="2881A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7488745" y="5092171"/>
                <a:ext cx="1005840"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2E1C1950-0F1F-4D54-B730-41257F9EA00A}"/>
                  </a:ext>
                </a:extLst>
              </p:cNvPr>
              <p:cNvSpPr txBox="1"/>
              <p:nvPr/>
            </p:nvSpPr>
            <p:spPr>
              <a:xfrm>
                <a:off x="6800174" y="6099557"/>
                <a:ext cx="2124364" cy="1005404"/>
              </a:xfrm>
              <a:prstGeom prst="rect">
                <a:avLst/>
              </a:prstGeom>
              <a:noFill/>
            </p:spPr>
            <p:txBody>
              <a:bodyPr wrap="square" rtlCol="0">
                <a:spAutoFit/>
              </a:bodyPr>
              <a:lstStyle/>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white">
                        <a:lumMod val="50000"/>
                      </a:prstClr>
                    </a:solidFill>
                    <a:effectLst/>
                    <a:uLnTx/>
                    <a:uFillTx/>
                    <a:latin typeface="Calibri"/>
                    <a:cs typeface="Arial" charset="0"/>
                  </a:rPr>
                  <a:t>-25</a:t>
                </a:r>
                <a:r>
                  <a:rPr kumimoji="0" lang="en-US" sz="2800" b="1" i="0" u="none" strike="noStrike" kern="0" cap="none" spc="0" normalizeH="0" baseline="0" noProof="0" dirty="0">
                    <a:ln>
                      <a:noFill/>
                    </a:ln>
                    <a:solidFill>
                      <a:prstClr val="white">
                        <a:lumMod val="50000"/>
                      </a:prstClr>
                    </a:solidFill>
                    <a:effectLst/>
                    <a:uLnTx/>
                    <a:uFillTx/>
                    <a:latin typeface="Arial" charset="0"/>
                    <a:cs typeface="Arial" charset="0"/>
                    <a:sym typeface="Symbol"/>
                  </a:rPr>
                  <a:t></a:t>
                </a:r>
                <a:r>
                  <a:rPr kumimoji="0" lang="en-US" sz="2800" b="1" i="0" u="none" strike="noStrike" kern="0" cap="none" spc="0" normalizeH="0" baseline="0" noProof="0" dirty="0">
                    <a:ln>
                      <a:noFill/>
                    </a:ln>
                    <a:solidFill>
                      <a:prstClr val="white">
                        <a:lumMod val="50000"/>
                      </a:prstClr>
                    </a:solidFill>
                    <a:effectLst/>
                    <a:uLnTx/>
                    <a:uFillTx/>
                    <a:latin typeface="Calibri"/>
                    <a:cs typeface="Arial" charset="0"/>
                  </a:rPr>
                  <a:t>C </a:t>
                </a:r>
              </a:p>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freeze start </a:t>
                </a:r>
                <a:b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b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capability</a:t>
                </a:r>
              </a:p>
            </p:txBody>
          </p:sp>
        </p:grpSp>
        <p:grpSp>
          <p:nvGrpSpPr>
            <p:cNvPr id="20" name="Group 19">
              <a:extLst>
                <a:ext uri="{FF2B5EF4-FFF2-40B4-BE49-F238E27FC236}">
                  <a16:creationId xmlns:a16="http://schemas.microsoft.com/office/drawing/2014/main" id="{43C35699-E4C1-40FB-B6F3-AEAF17D7F02B}"/>
                </a:ext>
              </a:extLst>
            </p:cNvPr>
            <p:cNvGrpSpPr/>
            <p:nvPr/>
          </p:nvGrpSpPr>
          <p:grpSpPr>
            <a:xfrm>
              <a:off x="7623002" y="4549730"/>
              <a:ext cx="2124364" cy="1821153"/>
              <a:chOff x="3989823" y="2837730"/>
              <a:chExt cx="2124364" cy="1821153"/>
            </a:xfrm>
          </p:grpSpPr>
          <p:sp>
            <p:nvSpPr>
              <p:cNvPr id="21" name="TextBox 20">
                <a:extLst>
                  <a:ext uri="{FF2B5EF4-FFF2-40B4-BE49-F238E27FC236}">
                    <a16:creationId xmlns:a16="http://schemas.microsoft.com/office/drawing/2014/main" id="{5FCDDC82-F35E-4571-8E54-9727D42B76CB}"/>
                  </a:ext>
                </a:extLst>
              </p:cNvPr>
              <p:cNvSpPr txBox="1"/>
              <p:nvPr/>
            </p:nvSpPr>
            <p:spPr>
              <a:xfrm>
                <a:off x="3989823" y="3653479"/>
                <a:ext cx="2124364" cy="1005404"/>
              </a:xfrm>
              <a:prstGeom prst="rect">
                <a:avLst/>
              </a:prstGeom>
              <a:noFill/>
            </p:spPr>
            <p:txBody>
              <a:bodyPr wrap="square" rtlCol="0">
                <a:spAutoFit/>
              </a:bodyPr>
              <a:lstStyle/>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white">
                        <a:lumMod val="50000"/>
                      </a:prstClr>
                    </a:solidFill>
                    <a:effectLst/>
                    <a:uLnTx/>
                    <a:uFillTx/>
                    <a:latin typeface="Calibri"/>
                    <a:cs typeface="Arial" charset="0"/>
                  </a:rPr>
                  <a:t>35% </a:t>
                </a:r>
              </a:p>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reduction in </a:t>
                </a:r>
                <a:b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b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product weight</a:t>
                </a:r>
              </a:p>
            </p:txBody>
          </p:sp>
          <p:pic>
            <p:nvPicPr>
              <p:cNvPr id="22" name="Picture 13">
                <a:extLst>
                  <a:ext uri="{FF2B5EF4-FFF2-40B4-BE49-F238E27FC236}">
                    <a16:creationId xmlns:a16="http://schemas.microsoft.com/office/drawing/2014/main" id="{808E2CD7-547D-4C5B-96B1-26FBC3B86EF1}"/>
                  </a:ext>
                </a:extLst>
              </p:cNvPr>
              <p:cNvPicPr>
                <a:picLocks noChangeAspect="1" noChangeArrowheads="1"/>
              </p:cNvPicPr>
              <p:nvPr/>
            </p:nvPicPr>
            <p:blipFill>
              <a:blip r:embed="rId9" cstate="email">
                <a:duotone>
                  <a:srgbClr val="2881A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640525" y="2837730"/>
                <a:ext cx="822960"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a:extLst>
                <a:ext uri="{FF2B5EF4-FFF2-40B4-BE49-F238E27FC236}">
                  <a16:creationId xmlns:a16="http://schemas.microsoft.com/office/drawing/2014/main" id="{CBC105D0-D9EC-4ACD-8C83-A0EF6CDCB62D}"/>
                </a:ext>
              </a:extLst>
            </p:cNvPr>
            <p:cNvGrpSpPr/>
            <p:nvPr/>
          </p:nvGrpSpPr>
          <p:grpSpPr>
            <a:xfrm>
              <a:off x="1061646" y="4549719"/>
              <a:ext cx="2124364" cy="1549667"/>
              <a:chOff x="1421341" y="5319342"/>
              <a:chExt cx="2124364" cy="1549667"/>
            </a:xfrm>
          </p:grpSpPr>
          <p:pic>
            <p:nvPicPr>
              <p:cNvPr id="24" name="Picture 3">
                <a:extLst>
                  <a:ext uri="{FF2B5EF4-FFF2-40B4-BE49-F238E27FC236}">
                    <a16:creationId xmlns:a16="http://schemas.microsoft.com/office/drawing/2014/main" id="{16A1A4AD-D8D3-4BC4-BBFB-400B3F2224F4}"/>
                  </a:ext>
                </a:extLst>
              </p:cNvPr>
              <p:cNvPicPr>
                <a:picLocks noChangeAspect="1" noChangeArrowheads="1"/>
              </p:cNvPicPr>
              <p:nvPr/>
            </p:nvPicPr>
            <p:blipFill>
              <a:blip r:embed="rId10" cstate="email">
                <a:duotone>
                  <a:srgbClr val="2881AC">
                    <a:shade val="45000"/>
                    <a:satMod val="135000"/>
                  </a:srgbClr>
                  <a:prstClr val="white"/>
                </a:duotone>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2072043" y="5319342"/>
                <a:ext cx="822960"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a:extLst>
                  <a:ext uri="{FF2B5EF4-FFF2-40B4-BE49-F238E27FC236}">
                    <a16:creationId xmlns:a16="http://schemas.microsoft.com/office/drawing/2014/main" id="{C67DA18D-403E-4EDF-8CF0-B365EE3BB02B}"/>
                  </a:ext>
                </a:extLst>
              </p:cNvPr>
              <p:cNvSpPr txBox="1"/>
              <p:nvPr/>
            </p:nvSpPr>
            <p:spPr>
              <a:xfrm>
                <a:off x="1421341" y="6089309"/>
                <a:ext cx="2124364" cy="779700"/>
              </a:xfrm>
              <a:prstGeom prst="rect">
                <a:avLst/>
              </a:prstGeom>
              <a:noFill/>
            </p:spPr>
            <p:txBody>
              <a:bodyPr wrap="square" rtlCol="0">
                <a:spAutoFit/>
              </a:bodyPr>
              <a:lstStyle/>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prstClr val="white">
                        <a:lumMod val="50000"/>
                      </a:prstClr>
                    </a:solidFill>
                    <a:effectLst/>
                    <a:uLnTx/>
                    <a:uFillTx/>
                    <a:latin typeface="Calibri"/>
                    <a:cs typeface="Arial" charset="0"/>
                  </a:rPr>
                  <a:t>&gt;30,000 </a:t>
                </a:r>
                <a:r>
                  <a:rPr kumimoji="0" lang="en-US" sz="2800" b="1" i="0" u="none" strike="noStrike" kern="0" cap="none" spc="0" normalizeH="0" baseline="0" noProof="0" dirty="0" err="1">
                    <a:ln>
                      <a:noFill/>
                    </a:ln>
                    <a:solidFill>
                      <a:prstClr val="white">
                        <a:lumMod val="50000"/>
                      </a:prstClr>
                    </a:solidFill>
                    <a:effectLst/>
                    <a:uLnTx/>
                    <a:uFillTx/>
                    <a:latin typeface="Calibri"/>
                    <a:cs typeface="Arial" charset="0"/>
                  </a:rPr>
                  <a:t>hr</a:t>
                </a:r>
                <a:endParaRPr kumimoji="0" lang="en-US" sz="2800" b="1" i="0" u="none" strike="noStrike" kern="0" cap="none" spc="0" normalizeH="0" baseline="0" noProof="0" dirty="0">
                  <a:ln>
                    <a:noFill/>
                  </a:ln>
                  <a:solidFill>
                    <a:prstClr val="white">
                      <a:lumMod val="50000"/>
                    </a:prstClr>
                  </a:solidFill>
                  <a:effectLst/>
                  <a:uLnTx/>
                  <a:uFillTx/>
                  <a:latin typeface="Calibri"/>
                  <a:cs typeface="Arial" charset="0"/>
                </a:endParaRPr>
              </a:p>
              <a:p>
                <a:pPr marL="0" marR="0" lvl="0" indent="0" algn="ctr" defTabSz="506826" eaLnBrk="1" fontAlgn="base" latinLnBrk="0" hangingPunct="1">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solidFill>
                      <a:prstClr val="white">
                        <a:lumMod val="50000"/>
                      </a:prstClr>
                    </a:solidFill>
                    <a:effectLst/>
                    <a:uLnTx/>
                    <a:uFillTx/>
                    <a:latin typeface="Calibri"/>
                    <a:cs typeface="Arial" charset="0"/>
                  </a:rPr>
                  <a:t>operating lifetime</a:t>
                </a:r>
              </a:p>
            </p:txBody>
          </p:sp>
        </p:grpSp>
        <p:pic>
          <p:nvPicPr>
            <p:cNvPr id="26" name="Picture 25">
              <a:extLst>
                <a:ext uri="{FF2B5EF4-FFF2-40B4-BE49-F238E27FC236}">
                  <a16:creationId xmlns:a16="http://schemas.microsoft.com/office/drawing/2014/main" id="{A508F6C1-761E-4808-AA79-E0FCFCD84FC1}"/>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186007" y="2388061"/>
              <a:ext cx="4492080" cy="2900599"/>
            </a:xfrm>
            <a:prstGeom prst="rect">
              <a:avLst/>
            </a:prstGeom>
          </p:spPr>
        </p:pic>
      </p:grpSp>
    </p:spTree>
    <p:extLst>
      <p:ext uri="{BB962C8B-B14F-4D97-AF65-F5344CB8AC3E}">
        <p14:creationId xmlns:p14="http://schemas.microsoft.com/office/powerpoint/2010/main" val="131479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A25-D08E-4F84-83A8-1D4A740F7580}"/>
              </a:ext>
            </a:extLst>
          </p:cNvPr>
          <p:cNvSpPr>
            <a:spLocks noGrp="1"/>
          </p:cNvSpPr>
          <p:nvPr>
            <p:ph type="ctrTitle"/>
          </p:nvPr>
        </p:nvSpPr>
        <p:spPr>
          <a:xfrm>
            <a:off x="7302285" y="2134174"/>
            <a:ext cx="4542181" cy="542120"/>
          </a:xfrm>
        </p:spPr>
        <p:txBody>
          <a:bodyPr/>
          <a:lstStyle/>
          <a:p>
            <a:r>
              <a:rPr lang="en-CA" dirty="0"/>
              <a:t>From road to rails</a:t>
            </a:r>
          </a:p>
        </p:txBody>
      </p:sp>
      <p:sp>
        <p:nvSpPr>
          <p:cNvPr id="3" name="Subtitle 2">
            <a:extLst>
              <a:ext uri="{FF2B5EF4-FFF2-40B4-BE49-F238E27FC236}">
                <a16:creationId xmlns:a16="http://schemas.microsoft.com/office/drawing/2014/main" id="{EB87A6AF-B74F-4769-B901-A564E0577138}"/>
              </a:ext>
            </a:extLst>
          </p:cNvPr>
          <p:cNvSpPr>
            <a:spLocks noGrp="1"/>
          </p:cNvSpPr>
          <p:nvPr>
            <p:ph type="subTitle" idx="1"/>
          </p:nvPr>
        </p:nvSpPr>
        <p:spPr>
          <a:xfrm>
            <a:off x="7055893" y="2776654"/>
            <a:ext cx="4885898" cy="2150188"/>
          </a:xfrm>
        </p:spPr>
        <p:txBody>
          <a:bodyPr>
            <a:normAutofit fontScale="77500" lnSpcReduction="20000"/>
          </a:bodyPr>
          <a:lstStyle/>
          <a:p>
            <a:pPr marL="285750" indent="-285750">
              <a:buFont typeface="Arial" panose="020B0604020202020204" pitchFamily="34" charset="0"/>
              <a:buChar char="•"/>
            </a:pPr>
            <a:r>
              <a:rPr lang="en-CA" sz="1900" dirty="0"/>
              <a:t>15+ years of experience in designing heavy duty fuel cell engines</a:t>
            </a:r>
          </a:p>
          <a:p>
            <a:pPr marL="285750" indent="-285750">
              <a:buFont typeface="Arial" panose="020B0604020202020204" pitchFamily="34" charset="0"/>
              <a:buChar char="•"/>
            </a:pPr>
            <a:r>
              <a:rPr lang="en-CA" sz="1900" dirty="0"/>
              <a:t>Now on 8</a:t>
            </a:r>
            <a:r>
              <a:rPr lang="en-CA" sz="1900" baseline="30000" dirty="0"/>
              <a:t>th</a:t>
            </a:r>
            <a:r>
              <a:rPr lang="en-CA" sz="1900" dirty="0"/>
              <a:t> generation of module design</a:t>
            </a:r>
          </a:p>
          <a:p>
            <a:pPr marL="285750" indent="-285750">
              <a:buFont typeface="Arial" panose="020B0604020202020204" pitchFamily="34" charset="0"/>
              <a:buChar char="•"/>
            </a:pPr>
            <a:r>
              <a:rPr lang="en-CA" sz="1900" dirty="0"/>
              <a:t>Integration experience with multiple vehicle platforms (buses, trucks, trains)</a:t>
            </a:r>
          </a:p>
          <a:p>
            <a:pPr marL="285750" indent="-285750">
              <a:buFont typeface="Arial" panose="020B0604020202020204" pitchFamily="34" charset="0"/>
              <a:buChar char="•"/>
            </a:pPr>
            <a:r>
              <a:rPr lang="en-CA" sz="1900" dirty="0"/>
              <a:t>Proven technology with &gt;75 million kilometers travelled  </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3205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9609-8550-452E-A40E-C2D700727A8B}"/>
              </a:ext>
            </a:extLst>
          </p:cNvPr>
          <p:cNvSpPr>
            <a:spLocks noGrp="1"/>
          </p:cNvSpPr>
          <p:nvPr>
            <p:ph type="ctrTitle"/>
          </p:nvPr>
        </p:nvSpPr>
        <p:spPr/>
        <p:txBody>
          <a:bodyPr/>
          <a:lstStyle/>
          <a:p>
            <a:r>
              <a:rPr lang="en-CA" dirty="0"/>
              <a:t>Fuel cell system design considerations for rail</a:t>
            </a:r>
          </a:p>
        </p:txBody>
      </p:sp>
      <p:sp>
        <p:nvSpPr>
          <p:cNvPr id="4" name="Content Placeholder 3">
            <a:extLst>
              <a:ext uri="{FF2B5EF4-FFF2-40B4-BE49-F238E27FC236}">
                <a16:creationId xmlns:a16="http://schemas.microsoft.com/office/drawing/2014/main" id="{0E04E6F6-68C1-4921-8838-C041B0C64FEE}"/>
              </a:ext>
            </a:extLst>
          </p:cNvPr>
          <p:cNvSpPr>
            <a:spLocks noGrp="1"/>
          </p:cNvSpPr>
          <p:nvPr>
            <p:ph idx="10"/>
          </p:nvPr>
        </p:nvSpPr>
        <p:spPr/>
        <p:txBody>
          <a:bodyPr/>
          <a:lstStyle/>
          <a:p>
            <a:r>
              <a:rPr lang="en-CA" dirty="0"/>
              <a:t>Balance of plant component choice</a:t>
            </a:r>
          </a:p>
        </p:txBody>
      </p:sp>
      <p:sp>
        <p:nvSpPr>
          <p:cNvPr id="6" name="Content Placeholder 5">
            <a:extLst>
              <a:ext uri="{FF2B5EF4-FFF2-40B4-BE49-F238E27FC236}">
                <a16:creationId xmlns:a16="http://schemas.microsoft.com/office/drawing/2014/main" id="{3C7C1566-39EC-454A-A2F5-E38A718A146B}"/>
              </a:ext>
            </a:extLst>
          </p:cNvPr>
          <p:cNvSpPr>
            <a:spLocks noGrp="1"/>
          </p:cNvSpPr>
          <p:nvPr>
            <p:ph idx="12"/>
          </p:nvPr>
        </p:nvSpPr>
        <p:spPr/>
        <p:txBody>
          <a:bodyPr/>
          <a:lstStyle/>
          <a:p>
            <a:r>
              <a:rPr lang="en-CA" dirty="0"/>
              <a:t>Modular, scalable configuration</a:t>
            </a:r>
          </a:p>
        </p:txBody>
      </p:sp>
      <p:sp>
        <p:nvSpPr>
          <p:cNvPr id="8" name="Content Placeholder 7">
            <a:extLst>
              <a:ext uri="{FF2B5EF4-FFF2-40B4-BE49-F238E27FC236}">
                <a16:creationId xmlns:a16="http://schemas.microsoft.com/office/drawing/2014/main" id="{FE155196-35A7-4C5B-A155-37DA7CB2441B}"/>
              </a:ext>
            </a:extLst>
          </p:cNvPr>
          <p:cNvSpPr>
            <a:spLocks noGrp="1"/>
          </p:cNvSpPr>
          <p:nvPr>
            <p:ph idx="14"/>
          </p:nvPr>
        </p:nvSpPr>
        <p:spPr/>
        <p:txBody>
          <a:bodyPr/>
          <a:lstStyle/>
          <a:p>
            <a:r>
              <a:rPr lang="en-CA" dirty="0"/>
              <a:t>Safety</a:t>
            </a:r>
          </a:p>
        </p:txBody>
      </p:sp>
      <p:sp>
        <p:nvSpPr>
          <p:cNvPr id="10" name="Content Placeholder 9">
            <a:extLst>
              <a:ext uri="{FF2B5EF4-FFF2-40B4-BE49-F238E27FC236}">
                <a16:creationId xmlns:a16="http://schemas.microsoft.com/office/drawing/2014/main" id="{6CDF266F-9078-4EDB-852A-E607DD9312EC}"/>
              </a:ext>
            </a:extLst>
          </p:cNvPr>
          <p:cNvSpPr>
            <a:spLocks noGrp="1"/>
          </p:cNvSpPr>
          <p:nvPr>
            <p:ph idx="16"/>
          </p:nvPr>
        </p:nvSpPr>
        <p:spPr/>
        <p:txBody>
          <a:bodyPr/>
          <a:lstStyle/>
          <a:p>
            <a:r>
              <a:rPr lang="en-CA" dirty="0"/>
              <a:t>Durability</a:t>
            </a:r>
          </a:p>
        </p:txBody>
      </p:sp>
      <p:pic>
        <p:nvPicPr>
          <p:cNvPr id="17" name="Graphic 16" descr="Protecting hand">
            <a:extLst>
              <a:ext uri="{FF2B5EF4-FFF2-40B4-BE49-F238E27FC236}">
                <a16:creationId xmlns:a16="http://schemas.microsoft.com/office/drawing/2014/main" id="{0F8D3188-B2F0-4447-A684-FE12718BA4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5432772" y="3664180"/>
            <a:ext cx="824499" cy="824499"/>
          </a:xfrm>
          <a:prstGeom prst="rect">
            <a:avLst/>
          </a:prstGeom>
        </p:spPr>
      </p:pic>
      <p:pic>
        <p:nvPicPr>
          <p:cNvPr id="19" name="Graphic 18" descr="Gears">
            <a:extLst>
              <a:ext uri="{FF2B5EF4-FFF2-40B4-BE49-F238E27FC236}">
                <a16:creationId xmlns:a16="http://schemas.microsoft.com/office/drawing/2014/main" id="{E2D675A6-F73B-4927-8F8F-8B43146B33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75188" y="1272516"/>
            <a:ext cx="914400" cy="914400"/>
          </a:xfrm>
          <a:prstGeom prst="rect">
            <a:avLst/>
          </a:prstGeom>
        </p:spPr>
      </p:pic>
      <p:pic>
        <p:nvPicPr>
          <p:cNvPr id="21" name="Graphic 20" descr="Box">
            <a:extLst>
              <a:ext uri="{FF2B5EF4-FFF2-40B4-BE49-F238E27FC236}">
                <a16:creationId xmlns:a16="http://schemas.microsoft.com/office/drawing/2014/main" id="{0EF34EAF-19CF-4C40-A95A-49965ABC84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8388" y="2486884"/>
            <a:ext cx="828000" cy="828000"/>
          </a:xfrm>
          <a:prstGeom prst="rect">
            <a:avLst/>
          </a:prstGeom>
        </p:spPr>
      </p:pic>
      <p:pic>
        <p:nvPicPr>
          <p:cNvPr id="25" name="Graphic 24" descr="Link">
            <a:extLst>
              <a:ext uri="{FF2B5EF4-FFF2-40B4-BE49-F238E27FC236}">
                <a16:creationId xmlns:a16="http://schemas.microsoft.com/office/drawing/2014/main" id="{BC552508-FAB3-4E2A-8135-ED201C0B82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75188" y="4792148"/>
            <a:ext cx="914400" cy="914400"/>
          </a:xfrm>
          <a:prstGeom prst="rect">
            <a:avLst/>
          </a:prstGeom>
        </p:spPr>
      </p:pic>
    </p:spTree>
    <p:extLst>
      <p:ext uri="{BB962C8B-B14F-4D97-AF65-F5344CB8AC3E}">
        <p14:creationId xmlns:p14="http://schemas.microsoft.com/office/powerpoint/2010/main" val="217290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291B-C35A-494D-96B1-E85B0A865B10}"/>
              </a:ext>
            </a:extLst>
          </p:cNvPr>
          <p:cNvSpPr>
            <a:spLocks noGrp="1"/>
          </p:cNvSpPr>
          <p:nvPr>
            <p:ph type="title"/>
          </p:nvPr>
        </p:nvSpPr>
        <p:spPr/>
        <p:txBody>
          <a:bodyPr/>
          <a:lstStyle/>
          <a:p>
            <a:r>
              <a:rPr lang="en-CA" dirty="0"/>
              <a:t>Fuel Cell Rail Module</a:t>
            </a:r>
          </a:p>
        </p:txBody>
      </p:sp>
      <p:pic>
        <p:nvPicPr>
          <p:cNvPr id="6" name="Picture 5" descr="A picture containing table, equipment, sitting, office&#10;&#10;Description automatically generated">
            <a:extLst>
              <a:ext uri="{FF2B5EF4-FFF2-40B4-BE49-F238E27FC236}">
                <a16:creationId xmlns:a16="http://schemas.microsoft.com/office/drawing/2014/main" id="{ED39ED99-FD12-4DA1-85D9-791EBC47CB0B}"/>
              </a:ext>
            </a:extLst>
          </p:cNvPr>
          <p:cNvPicPr>
            <a:picLocks noChangeAspect="1"/>
          </p:cNvPicPr>
          <p:nvPr/>
        </p:nvPicPr>
        <p:blipFill>
          <a:blip r:embed="rId2"/>
          <a:stretch>
            <a:fillRect/>
          </a:stretch>
        </p:blipFill>
        <p:spPr>
          <a:xfrm>
            <a:off x="5290185" y="1678675"/>
            <a:ext cx="6901816" cy="5174562"/>
          </a:xfrm>
          <a:prstGeom prst="rect">
            <a:avLst/>
          </a:prstGeom>
        </p:spPr>
      </p:pic>
      <p:sp>
        <p:nvSpPr>
          <p:cNvPr id="7" name="Content Placeholder 2">
            <a:extLst>
              <a:ext uri="{FF2B5EF4-FFF2-40B4-BE49-F238E27FC236}">
                <a16:creationId xmlns:a16="http://schemas.microsoft.com/office/drawing/2014/main" id="{5E52522B-254E-4CC7-95E6-4369CB4A5F80}"/>
              </a:ext>
            </a:extLst>
          </p:cNvPr>
          <p:cNvSpPr txBox="1">
            <a:spLocks/>
          </p:cNvSpPr>
          <p:nvPr/>
        </p:nvSpPr>
        <p:spPr>
          <a:xfrm>
            <a:off x="673768" y="2129051"/>
            <a:ext cx="4616418" cy="4913194"/>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CA" dirty="0"/>
              <a:t>100kW building block fuel cell power modules</a:t>
            </a:r>
          </a:p>
          <a:p>
            <a:pPr>
              <a:spcBef>
                <a:spcPts val="600"/>
              </a:spcBef>
            </a:pPr>
            <a:r>
              <a:rPr lang="en-CA" dirty="0"/>
              <a:t>Multiple units installed in flexible configuration to meet power requirements</a:t>
            </a:r>
          </a:p>
          <a:p>
            <a:pPr>
              <a:spcBef>
                <a:spcPts val="600"/>
              </a:spcBef>
            </a:pPr>
            <a:r>
              <a:rPr lang="en-CA" dirty="0"/>
              <a:t>Designed and tested to rail-specific standards</a:t>
            </a:r>
          </a:p>
          <a:p>
            <a:pPr>
              <a:spcBef>
                <a:spcPts val="600"/>
              </a:spcBef>
            </a:pPr>
            <a:r>
              <a:rPr lang="en-CA" dirty="0"/>
              <a:t>Proven fuel cell stack durability (over 30,000hrs in service)</a:t>
            </a:r>
          </a:p>
        </p:txBody>
      </p:sp>
      <p:sp>
        <p:nvSpPr>
          <p:cNvPr id="3" name="TextBox 2">
            <a:extLst>
              <a:ext uri="{FF2B5EF4-FFF2-40B4-BE49-F238E27FC236}">
                <a16:creationId xmlns:a16="http://schemas.microsoft.com/office/drawing/2014/main" id="{95736A59-9AE5-4254-AF6B-CAB49EFC9B82}"/>
              </a:ext>
            </a:extLst>
          </p:cNvPr>
          <p:cNvSpPr txBox="1"/>
          <p:nvPr/>
        </p:nvSpPr>
        <p:spPr>
          <a:xfrm>
            <a:off x="5290186" y="6577876"/>
            <a:ext cx="6901814" cy="276999"/>
          </a:xfrm>
          <a:prstGeom prst="rect">
            <a:avLst/>
          </a:prstGeom>
          <a:solidFill>
            <a:schemeClr val="bg1"/>
          </a:solidFill>
          <a:ln>
            <a:solidFill>
              <a:srgbClr val="FBFBFD"/>
            </a:solidFill>
          </a:ln>
        </p:spPr>
        <p:txBody>
          <a:bodyPr wrap="square" rtlCol="0">
            <a:spAutoFit/>
          </a:bodyPr>
          <a:lstStyle/>
          <a:p>
            <a:pPr algn="ctr"/>
            <a:r>
              <a:rPr lang="en-CA" sz="1200" dirty="0" err="1">
                <a:solidFill>
                  <a:schemeClr val="bg1">
                    <a:lumMod val="65000"/>
                  </a:schemeClr>
                </a:solidFill>
              </a:rPr>
              <a:t>FCveloCity</a:t>
            </a:r>
            <a:r>
              <a:rPr lang="en-CA" sz="1200" baseline="30000" dirty="0">
                <a:solidFill>
                  <a:schemeClr val="bg1">
                    <a:lumMod val="65000"/>
                  </a:schemeClr>
                </a:solidFill>
              </a:rPr>
              <a:t>®</a:t>
            </a:r>
            <a:r>
              <a:rPr lang="en-CA" sz="1200" dirty="0">
                <a:solidFill>
                  <a:schemeClr val="bg1">
                    <a:lumMod val="65000"/>
                  </a:schemeClr>
                </a:solidFill>
              </a:rPr>
              <a:t>-XD (CRRC tram project)</a:t>
            </a:r>
          </a:p>
        </p:txBody>
      </p:sp>
    </p:spTree>
    <p:extLst>
      <p:ext uri="{BB962C8B-B14F-4D97-AF65-F5344CB8AC3E}">
        <p14:creationId xmlns:p14="http://schemas.microsoft.com/office/powerpoint/2010/main" val="19160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569E-3ED6-4E64-A751-093213C1064B}"/>
              </a:ext>
            </a:extLst>
          </p:cNvPr>
          <p:cNvSpPr>
            <a:spLocks noGrp="1"/>
          </p:cNvSpPr>
          <p:nvPr>
            <p:ph type="title"/>
          </p:nvPr>
        </p:nvSpPr>
        <p:spPr/>
        <p:txBody>
          <a:bodyPr/>
          <a:lstStyle/>
          <a:p>
            <a:r>
              <a:rPr lang="en-CA" dirty="0"/>
              <a:t>Ballard Scope of Supply</a:t>
            </a:r>
          </a:p>
        </p:txBody>
      </p:sp>
      <p:pic>
        <p:nvPicPr>
          <p:cNvPr id="7" name="Picture 6">
            <a:extLst>
              <a:ext uri="{FF2B5EF4-FFF2-40B4-BE49-F238E27FC236}">
                <a16:creationId xmlns:a16="http://schemas.microsoft.com/office/drawing/2014/main" id="{F09A0C8D-A42F-4D38-9650-2804695D4476}"/>
              </a:ext>
            </a:extLst>
          </p:cNvPr>
          <p:cNvPicPr>
            <a:picLocks noChangeAspect="1"/>
          </p:cNvPicPr>
          <p:nvPr/>
        </p:nvPicPr>
        <p:blipFill>
          <a:blip r:embed="rId2"/>
          <a:stretch>
            <a:fillRect/>
          </a:stretch>
        </p:blipFill>
        <p:spPr>
          <a:xfrm>
            <a:off x="757238" y="1647085"/>
            <a:ext cx="10677525" cy="4629150"/>
          </a:xfrm>
          <a:prstGeom prst="rect">
            <a:avLst/>
          </a:prstGeom>
        </p:spPr>
      </p:pic>
    </p:spTree>
    <p:extLst>
      <p:ext uri="{BB962C8B-B14F-4D97-AF65-F5344CB8AC3E}">
        <p14:creationId xmlns:p14="http://schemas.microsoft.com/office/powerpoint/2010/main" val="207320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EEF151A-94D6-B646-AA35-BD1DC42B67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42269" y="2282251"/>
            <a:ext cx="2949731" cy="2212299"/>
          </a:xfrm>
          <a:prstGeom prst="rect">
            <a:avLst/>
          </a:prstGeom>
        </p:spPr>
      </p:pic>
      <p:sp>
        <p:nvSpPr>
          <p:cNvPr id="18" name="Title 17">
            <a:extLst>
              <a:ext uri="{FF2B5EF4-FFF2-40B4-BE49-F238E27FC236}">
                <a16:creationId xmlns:a16="http://schemas.microsoft.com/office/drawing/2014/main" id="{E5AF9498-6C09-7E4B-A4AF-C4EB813B21D4}"/>
              </a:ext>
            </a:extLst>
          </p:cNvPr>
          <p:cNvSpPr>
            <a:spLocks noGrp="1"/>
          </p:cNvSpPr>
          <p:nvPr>
            <p:ph type="title"/>
          </p:nvPr>
        </p:nvSpPr>
        <p:spPr>
          <a:xfrm>
            <a:off x="646605" y="1029359"/>
            <a:ext cx="4756679" cy="1600200"/>
          </a:xfrm>
        </p:spPr>
        <p:txBody>
          <a:bodyPr>
            <a:normAutofit/>
          </a:bodyPr>
          <a:lstStyle/>
          <a:p>
            <a:r>
              <a:rPr lang="en-CA" sz="2800" dirty="0"/>
              <a:t>Trains </a:t>
            </a:r>
            <a:br>
              <a:rPr lang="en-CA" sz="2800" dirty="0"/>
            </a:br>
            <a:r>
              <a:rPr lang="en-CA" sz="2800" dirty="0"/>
              <a:t>powered by Ballard</a:t>
            </a:r>
            <a:endParaRPr lang="en-US" sz="2800" dirty="0"/>
          </a:p>
        </p:txBody>
      </p:sp>
      <p:sp>
        <p:nvSpPr>
          <p:cNvPr id="20" name="Text Placeholder 19">
            <a:extLst>
              <a:ext uri="{FF2B5EF4-FFF2-40B4-BE49-F238E27FC236}">
                <a16:creationId xmlns:a16="http://schemas.microsoft.com/office/drawing/2014/main" id="{7EF9F11E-77B8-0247-8217-AE3C31B52B77}"/>
              </a:ext>
            </a:extLst>
          </p:cNvPr>
          <p:cNvSpPr>
            <a:spLocks noGrp="1"/>
          </p:cNvSpPr>
          <p:nvPr>
            <p:ph type="body" sz="half" idx="2"/>
          </p:nvPr>
        </p:nvSpPr>
        <p:spPr>
          <a:xfrm>
            <a:off x="646605" y="3021690"/>
            <a:ext cx="4988758" cy="2945719"/>
          </a:xfrm>
        </p:spPr>
        <p:txBody>
          <a:bodyPr>
            <a:noAutofit/>
          </a:bodyPr>
          <a:lstStyle/>
          <a:p>
            <a:pPr marL="285750" indent="-285750">
              <a:buClr>
                <a:schemeClr val="accent1"/>
              </a:buClr>
              <a:buFont typeface="Arial" panose="020B0604020202020204" pitchFamily="34" charset="0"/>
              <a:buChar char="•"/>
            </a:pPr>
            <a:r>
              <a:rPr lang="en-CA" sz="1400" dirty="0"/>
              <a:t>Light rail systems in China</a:t>
            </a:r>
            <a:br>
              <a:rPr lang="en-CA" sz="1400" dirty="0"/>
            </a:br>
            <a:r>
              <a:rPr lang="en-CA" sz="1400" dirty="0"/>
              <a:t>- with OEM partner CRRC (</a:t>
            </a:r>
            <a:r>
              <a:rPr lang="en-CA" sz="1400" dirty="0" err="1"/>
              <a:t>Goaming</a:t>
            </a:r>
            <a:r>
              <a:rPr lang="en-CA" sz="1400" dirty="0"/>
              <a:t>, China)</a:t>
            </a:r>
            <a:br>
              <a:rPr lang="en-CA" sz="1400" dirty="0"/>
            </a:br>
            <a:r>
              <a:rPr lang="en-CA" sz="1400" dirty="0"/>
              <a:t>- light rail in passenger service since January 2020</a:t>
            </a:r>
          </a:p>
          <a:p>
            <a:pPr marL="285750" indent="-285750">
              <a:buClr>
                <a:schemeClr val="accent1"/>
              </a:buClr>
              <a:buFont typeface="Arial" panose="020B0604020202020204" pitchFamily="34" charset="0"/>
              <a:buChar char="•"/>
            </a:pPr>
            <a:r>
              <a:rPr lang="en-CA" sz="1400" dirty="0"/>
              <a:t>Development project underway with Siemens for hydrogen EMU (MIREO)</a:t>
            </a:r>
          </a:p>
          <a:p>
            <a:pPr marL="285750" indent="-285750">
              <a:buClr>
                <a:schemeClr val="accent1"/>
              </a:buClr>
              <a:buFont typeface="Arial" panose="020B0604020202020204" pitchFamily="34" charset="0"/>
              <a:buChar char="•"/>
            </a:pPr>
            <a:r>
              <a:rPr lang="en-CA" sz="1400" dirty="0" err="1"/>
              <a:t>Hydroflex</a:t>
            </a:r>
            <a:r>
              <a:rPr lang="en-CA" sz="1400" dirty="0"/>
              <a:t> retrofit project in UK  with EMU – </a:t>
            </a:r>
            <a:r>
              <a:rPr lang="en-CA" sz="1400" dirty="0" err="1"/>
              <a:t>Porterbrook</a:t>
            </a:r>
            <a:endParaRPr lang="en-CA" sz="1400" dirty="0"/>
          </a:p>
          <a:p>
            <a:pPr marL="285750" indent="-285750">
              <a:buClr>
                <a:schemeClr val="accent1"/>
              </a:buClr>
              <a:buFont typeface="Arial" panose="020B0604020202020204" pitchFamily="34" charset="0"/>
              <a:buChar char="•"/>
            </a:pPr>
            <a:r>
              <a:rPr lang="en-CA" sz="1400" dirty="0"/>
              <a:t>Scottish Rail project UK – EMU retrofit</a:t>
            </a:r>
          </a:p>
          <a:p>
            <a:pPr marL="285750" indent="-285750">
              <a:buClr>
                <a:schemeClr val="accent1"/>
              </a:buClr>
              <a:buFont typeface="Arial" panose="020B0604020202020204" pitchFamily="34" charset="0"/>
              <a:buChar char="•"/>
            </a:pPr>
            <a:r>
              <a:rPr lang="en-CA" sz="1400" dirty="0"/>
              <a:t>North America’s first hydrogen-powered line-haul freight locomotive </a:t>
            </a:r>
          </a:p>
          <a:p>
            <a:pPr marL="285750" indent="-285750">
              <a:buClr>
                <a:schemeClr val="accent1"/>
              </a:buClr>
              <a:buFont typeface="Arial" panose="020B0604020202020204" pitchFamily="34" charset="0"/>
              <a:buChar char="•"/>
            </a:pPr>
            <a:r>
              <a:rPr lang="en-CA" sz="1400" dirty="0"/>
              <a:t>Sierra Northern Railway switching locomotive </a:t>
            </a:r>
          </a:p>
        </p:txBody>
      </p:sp>
      <p:pic>
        <p:nvPicPr>
          <p:cNvPr id="10" name="Picture 9">
            <a:extLst>
              <a:ext uri="{FF2B5EF4-FFF2-40B4-BE49-F238E27FC236}">
                <a16:creationId xmlns:a16="http://schemas.microsoft.com/office/drawing/2014/main" id="{95A30126-FD88-9342-B6E1-AE3CA171F3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0800" y="0"/>
            <a:ext cx="5791200" cy="2363447"/>
          </a:xfrm>
          <a:prstGeom prst="rect">
            <a:avLst/>
          </a:prstGeom>
        </p:spPr>
      </p:pic>
      <p:pic>
        <p:nvPicPr>
          <p:cNvPr id="14" name="Picture 13">
            <a:extLst>
              <a:ext uri="{FF2B5EF4-FFF2-40B4-BE49-F238E27FC236}">
                <a16:creationId xmlns:a16="http://schemas.microsoft.com/office/drawing/2014/main" id="{13F56030-E26E-C34D-9B0D-017F2F63E1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00799" y="4494550"/>
            <a:ext cx="5791201" cy="2363450"/>
          </a:xfrm>
          <a:prstGeom prst="rect">
            <a:avLst/>
          </a:prstGeom>
        </p:spPr>
      </p:pic>
      <p:pic>
        <p:nvPicPr>
          <p:cNvPr id="3" name="Picture 2">
            <a:extLst>
              <a:ext uri="{FF2B5EF4-FFF2-40B4-BE49-F238E27FC236}">
                <a16:creationId xmlns:a16="http://schemas.microsoft.com/office/drawing/2014/main" id="{C5BE0D2C-6675-0647-9D53-3C5A5331F7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0798" y="2363447"/>
            <a:ext cx="2841471" cy="2131103"/>
          </a:xfrm>
          <a:prstGeom prst="rect">
            <a:avLst/>
          </a:prstGeom>
        </p:spPr>
      </p:pic>
    </p:spTree>
    <p:extLst>
      <p:ext uri="{BB962C8B-B14F-4D97-AF65-F5344CB8AC3E}">
        <p14:creationId xmlns:p14="http://schemas.microsoft.com/office/powerpoint/2010/main" val="7834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3B1D8-2E79-F84C-9F75-F59D3CDCC6C7}"/>
              </a:ext>
            </a:extLst>
          </p:cNvPr>
          <p:cNvSpPr>
            <a:spLocks noGrp="1"/>
          </p:cNvSpPr>
          <p:nvPr>
            <p:ph type="ctrTitle"/>
          </p:nvPr>
        </p:nvSpPr>
        <p:spPr>
          <a:xfrm>
            <a:off x="631064" y="1122363"/>
            <a:ext cx="3584023" cy="2469334"/>
          </a:xfrm>
        </p:spPr>
        <p:txBody>
          <a:bodyPr>
            <a:normAutofit/>
          </a:bodyPr>
          <a:lstStyle/>
          <a:p>
            <a:r>
              <a:rPr lang="en-CA" sz="2800" dirty="0"/>
              <a:t>Global decarbonization </a:t>
            </a:r>
            <a:br>
              <a:rPr lang="en-CA" sz="2800" dirty="0"/>
            </a:br>
            <a:r>
              <a:rPr lang="en-CA" sz="2800" dirty="0"/>
              <a:t>is putting the </a:t>
            </a:r>
            <a:br>
              <a:rPr lang="en-CA" sz="2800" dirty="0"/>
            </a:br>
            <a:r>
              <a:rPr lang="en-CA" sz="2800" dirty="0"/>
              <a:t>focus on hydrogen</a:t>
            </a:r>
            <a:endParaRPr lang="en-US" sz="2800" dirty="0"/>
          </a:p>
        </p:txBody>
      </p:sp>
      <p:sp>
        <p:nvSpPr>
          <p:cNvPr id="8" name="Subtitle 7">
            <a:extLst>
              <a:ext uri="{FF2B5EF4-FFF2-40B4-BE49-F238E27FC236}">
                <a16:creationId xmlns:a16="http://schemas.microsoft.com/office/drawing/2014/main" id="{7E8ABCB8-0CF9-784B-9E34-7F9485A15420}"/>
              </a:ext>
            </a:extLst>
          </p:cNvPr>
          <p:cNvSpPr>
            <a:spLocks noGrp="1"/>
          </p:cNvSpPr>
          <p:nvPr>
            <p:ph type="subTitle" idx="1"/>
          </p:nvPr>
        </p:nvSpPr>
        <p:spPr>
          <a:xfrm>
            <a:off x="631065" y="3757412"/>
            <a:ext cx="3584022" cy="1712443"/>
          </a:xfrm>
        </p:spPr>
        <p:txBody>
          <a:bodyPr>
            <a:noAutofit/>
          </a:bodyPr>
          <a:lstStyle/>
          <a:p>
            <a:r>
              <a:rPr lang="en-CA" dirty="0"/>
              <a:t>The fight against climate change and air pollution is driving the demand for fuel cell technology that converts hydrogen in clean electricity</a:t>
            </a:r>
            <a:endParaRPr lang="en-US" sz="1800" dirty="0"/>
          </a:p>
        </p:txBody>
      </p:sp>
      <p:sp>
        <p:nvSpPr>
          <p:cNvPr id="10" name="Text Placeholder 9">
            <a:extLst>
              <a:ext uri="{FF2B5EF4-FFF2-40B4-BE49-F238E27FC236}">
                <a16:creationId xmlns:a16="http://schemas.microsoft.com/office/drawing/2014/main" id="{26C3A90B-D219-E74A-9BCD-23DB9D20B052}"/>
              </a:ext>
            </a:extLst>
          </p:cNvPr>
          <p:cNvSpPr>
            <a:spLocks noGrp="1"/>
          </p:cNvSpPr>
          <p:nvPr>
            <p:ph type="body" sz="quarter" idx="11"/>
          </p:nvPr>
        </p:nvSpPr>
        <p:spPr>
          <a:xfrm>
            <a:off x="8522653" y="862807"/>
            <a:ext cx="3287274" cy="862298"/>
          </a:xfrm>
        </p:spPr>
        <p:txBody>
          <a:bodyPr>
            <a:noAutofit/>
          </a:bodyPr>
          <a:lstStyle/>
          <a:p>
            <a:r>
              <a:rPr lang="en-US" dirty="0"/>
              <a:t>Hydrogen is a flexible energy carrier and fuel:  ​</a:t>
            </a:r>
          </a:p>
        </p:txBody>
      </p:sp>
      <p:sp>
        <p:nvSpPr>
          <p:cNvPr id="11" name="Text Placeholder 10">
            <a:extLst>
              <a:ext uri="{FF2B5EF4-FFF2-40B4-BE49-F238E27FC236}">
                <a16:creationId xmlns:a16="http://schemas.microsoft.com/office/drawing/2014/main" id="{61D1E974-414B-2045-9EBA-8914CEB1E8F7}"/>
              </a:ext>
            </a:extLst>
          </p:cNvPr>
          <p:cNvSpPr>
            <a:spLocks noGrp="1"/>
          </p:cNvSpPr>
          <p:nvPr>
            <p:ph type="body" sz="quarter" idx="12"/>
          </p:nvPr>
        </p:nvSpPr>
        <p:spPr>
          <a:xfrm>
            <a:off x="8831263" y="3711884"/>
            <a:ext cx="2808287" cy="519112"/>
          </a:xfrm>
        </p:spPr>
        <p:txBody>
          <a:bodyPr>
            <a:noAutofit/>
          </a:bodyPr>
          <a:lstStyle/>
          <a:p>
            <a:r>
              <a:rPr lang="en-CA" dirty="0"/>
              <a:t>in cars, trucks, buses, trains and ships</a:t>
            </a:r>
            <a:endParaRPr lang="en-US" dirty="0"/>
          </a:p>
        </p:txBody>
      </p:sp>
      <p:sp>
        <p:nvSpPr>
          <p:cNvPr id="12" name="Text Placeholder 11">
            <a:extLst>
              <a:ext uri="{FF2B5EF4-FFF2-40B4-BE49-F238E27FC236}">
                <a16:creationId xmlns:a16="http://schemas.microsoft.com/office/drawing/2014/main" id="{5FEC3EE0-AD3F-FA45-A362-A2DE47B1559F}"/>
              </a:ext>
            </a:extLst>
          </p:cNvPr>
          <p:cNvSpPr>
            <a:spLocks noGrp="1"/>
          </p:cNvSpPr>
          <p:nvPr>
            <p:ph type="body" sz="quarter" idx="13"/>
          </p:nvPr>
        </p:nvSpPr>
        <p:spPr>
          <a:xfrm>
            <a:off x="9094013" y="5923091"/>
            <a:ext cx="2553767" cy="683236"/>
          </a:xfrm>
        </p:spPr>
        <p:txBody>
          <a:bodyPr>
            <a:noAutofit/>
          </a:bodyPr>
          <a:lstStyle/>
          <a:p>
            <a:r>
              <a:rPr lang="en-CA" dirty="0"/>
              <a:t>in industry and for critical infrastructure</a:t>
            </a:r>
            <a:endParaRPr lang="en-US" dirty="0"/>
          </a:p>
        </p:txBody>
      </p:sp>
      <p:pic>
        <p:nvPicPr>
          <p:cNvPr id="9" name="Picture 8">
            <a:extLst>
              <a:ext uri="{FF2B5EF4-FFF2-40B4-BE49-F238E27FC236}">
                <a16:creationId xmlns:a16="http://schemas.microsoft.com/office/drawing/2014/main" id="{B32868C4-A2CF-0F46-8314-5AD353609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8881" y="2973773"/>
            <a:ext cx="580936" cy="580936"/>
          </a:xfrm>
          <a:prstGeom prst="rect">
            <a:avLst/>
          </a:prstGeom>
        </p:spPr>
      </p:pic>
      <p:pic>
        <p:nvPicPr>
          <p:cNvPr id="13" name="Picture 12">
            <a:extLst>
              <a:ext uri="{FF2B5EF4-FFF2-40B4-BE49-F238E27FC236}">
                <a16:creationId xmlns:a16="http://schemas.microsoft.com/office/drawing/2014/main" id="{8F18141E-C39E-9646-86F3-804B6252C7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1263" y="3039662"/>
            <a:ext cx="449158" cy="449158"/>
          </a:xfrm>
          <a:prstGeom prst="rect">
            <a:avLst/>
          </a:prstGeom>
        </p:spPr>
      </p:pic>
      <p:pic>
        <p:nvPicPr>
          <p:cNvPr id="15" name="Picture 14">
            <a:extLst>
              <a:ext uri="{FF2B5EF4-FFF2-40B4-BE49-F238E27FC236}">
                <a16:creationId xmlns:a16="http://schemas.microsoft.com/office/drawing/2014/main" id="{5920584A-8875-4746-AA19-7C5EADC482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2677" y="2915015"/>
            <a:ext cx="800475" cy="698453"/>
          </a:xfrm>
          <a:prstGeom prst="rect">
            <a:avLst/>
          </a:prstGeom>
        </p:spPr>
      </p:pic>
      <p:pic>
        <p:nvPicPr>
          <p:cNvPr id="16" name="Picture 15">
            <a:extLst>
              <a:ext uri="{FF2B5EF4-FFF2-40B4-BE49-F238E27FC236}">
                <a16:creationId xmlns:a16="http://schemas.microsoft.com/office/drawing/2014/main" id="{21A40130-D4F4-E94F-B1CD-E73F90A1AC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23343" y="2970260"/>
            <a:ext cx="610923" cy="587963"/>
          </a:xfrm>
          <a:prstGeom prst="rect">
            <a:avLst/>
          </a:prstGeom>
          <a:noFill/>
        </p:spPr>
      </p:pic>
      <p:pic>
        <p:nvPicPr>
          <p:cNvPr id="4" name="Picture 3">
            <a:extLst>
              <a:ext uri="{FF2B5EF4-FFF2-40B4-BE49-F238E27FC236}">
                <a16:creationId xmlns:a16="http://schemas.microsoft.com/office/drawing/2014/main" id="{BA2D5A78-9A37-B74F-B1CA-EBEAE083C79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02289" y="5012648"/>
            <a:ext cx="847155" cy="847155"/>
          </a:xfrm>
          <a:prstGeom prst="rect">
            <a:avLst/>
          </a:prstGeom>
        </p:spPr>
      </p:pic>
      <p:pic>
        <p:nvPicPr>
          <p:cNvPr id="6" name="Picture 5">
            <a:extLst>
              <a:ext uri="{FF2B5EF4-FFF2-40B4-BE49-F238E27FC236}">
                <a16:creationId xmlns:a16="http://schemas.microsoft.com/office/drawing/2014/main" id="{FD3C12F9-8931-8140-8329-F16F8ACFC9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70897" y="4906472"/>
            <a:ext cx="572255" cy="887410"/>
          </a:xfrm>
          <a:prstGeom prst="rect">
            <a:avLst/>
          </a:prstGeom>
        </p:spPr>
      </p:pic>
      <p:pic>
        <p:nvPicPr>
          <p:cNvPr id="2" name="Picture 1">
            <a:extLst>
              <a:ext uri="{FF2B5EF4-FFF2-40B4-BE49-F238E27FC236}">
                <a16:creationId xmlns:a16="http://schemas.microsoft.com/office/drawing/2014/main" id="{3F476C6A-8F4E-4900-BBF8-713EF07CE17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452178" y="1"/>
            <a:ext cx="3803609" cy="6857999"/>
          </a:xfrm>
          <a:prstGeom prst="rect">
            <a:avLst/>
          </a:prstGeom>
        </p:spPr>
      </p:pic>
    </p:spTree>
    <p:extLst>
      <p:ext uri="{BB962C8B-B14F-4D97-AF65-F5344CB8AC3E}">
        <p14:creationId xmlns:p14="http://schemas.microsoft.com/office/powerpoint/2010/main" val="114164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6CE7-9535-461E-8804-6FB4FE640D70}"/>
              </a:ext>
            </a:extLst>
          </p:cNvPr>
          <p:cNvSpPr>
            <a:spLocks noGrp="1"/>
          </p:cNvSpPr>
          <p:nvPr>
            <p:ph type="title"/>
          </p:nvPr>
        </p:nvSpPr>
        <p:spPr/>
        <p:txBody>
          <a:bodyPr/>
          <a:lstStyle/>
          <a:p>
            <a:r>
              <a:rPr lang="en-CA" dirty="0"/>
              <a:t>Case Study:  Siemens Rail Module Development</a:t>
            </a:r>
          </a:p>
        </p:txBody>
      </p:sp>
      <p:pic>
        <p:nvPicPr>
          <p:cNvPr id="7" name="Content Placeholder 6" descr="A passenger train pulling into a station&#10;&#10;Description automatically generated">
            <a:extLst>
              <a:ext uri="{FF2B5EF4-FFF2-40B4-BE49-F238E27FC236}">
                <a16:creationId xmlns:a16="http://schemas.microsoft.com/office/drawing/2014/main" id="{71A54050-0C8C-4426-AD6C-93E61C0542E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984286" y="1684905"/>
            <a:ext cx="4650919" cy="3488189"/>
          </a:xfrm>
        </p:spPr>
      </p:pic>
      <p:pic>
        <p:nvPicPr>
          <p:cNvPr id="5" name="Picture 4">
            <a:extLst>
              <a:ext uri="{FF2B5EF4-FFF2-40B4-BE49-F238E27FC236}">
                <a16:creationId xmlns:a16="http://schemas.microsoft.com/office/drawing/2014/main" id="{4130E5F0-33F6-4214-BC01-62AD50D36C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84285" y="4996197"/>
            <a:ext cx="5063435" cy="1768541"/>
          </a:xfrm>
          <a:prstGeom prst="rect">
            <a:avLst/>
          </a:prstGeom>
        </p:spPr>
      </p:pic>
      <p:sp>
        <p:nvSpPr>
          <p:cNvPr id="10" name="TextBox 9">
            <a:extLst>
              <a:ext uri="{FF2B5EF4-FFF2-40B4-BE49-F238E27FC236}">
                <a16:creationId xmlns:a16="http://schemas.microsoft.com/office/drawing/2014/main" id="{CFEF50A6-D9F1-449E-A07F-A5D2D05881C7}"/>
              </a:ext>
            </a:extLst>
          </p:cNvPr>
          <p:cNvSpPr txBox="1"/>
          <p:nvPr/>
        </p:nvSpPr>
        <p:spPr>
          <a:xfrm>
            <a:off x="669073" y="1868621"/>
            <a:ext cx="5902697" cy="435503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a:solidFill>
                  <a:schemeClr val="tx2"/>
                </a:solidFill>
              </a:rPr>
              <a:t>Multi year agreement to develop a fuel cell system for Siemens </a:t>
            </a:r>
            <a:r>
              <a:rPr lang="en-CA" sz="1600" dirty="0" err="1">
                <a:solidFill>
                  <a:schemeClr val="tx2"/>
                </a:solidFill>
              </a:rPr>
              <a:t>Mireo</a:t>
            </a:r>
            <a:r>
              <a:rPr lang="en-CA" sz="1600" baseline="30000" dirty="0">
                <a:solidFill>
                  <a:schemeClr val="tx2"/>
                </a:solidFill>
              </a:rPr>
              <a:t>®</a:t>
            </a:r>
            <a:r>
              <a:rPr lang="en-CA" sz="1600" dirty="0">
                <a:solidFill>
                  <a:schemeClr val="tx2"/>
                </a:solidFill>
              </a:rPr>
              <a:t> regional commuter train</a:t>
            </a:r>
          </a:p>
          <a:p>
            <a:pPr marL="285750" indent="-285750">
              <a:spcBef>
                <a:spcPts val="600"/>
              </a:spcBef>
              <a:spcAft>
                <a:spcPts val="600"/>
              </a:spcAft>
              <a:buFont typeface="Arial" panose="020B0604020202020204" pitchFamily="34" charset="0"/>
              <a:buChar char="•"/>
            </a:pPr>
            <a:r>
              <a:rPr lang="en-CA" sz="1600" dirty="0">
                <a:solidFill>
                  <a:schemeClr val="tx2"/>
                </a:solidFill>
              </a:rPr>
              <a:t>Roof top mounted system that leverages Ballard’s </a:t>
            </a:r>
            <a:r>
              <a:rPr lang="en-CA" sz="1600" dirty="0" err="1">
                <a:solidFill>
                  <a:schemeClr val="tx2"/>
                </a:solidFill>
              </a:rPr>
              <a:t>FCmove</a:t>
            </a:r>
            <a:r>
              <a:rPr lang="en-CA" sz="1600" dirty="0">
                <a:solidFill>
                  <a:schemeClr val="tx2"/>
                </a:solidFill>
              </a:rPr>
              <a:t>™ module with optimized weight and footprint for maximum range</a:t>
            </a:r>
          </a:p>
          <a:p>
            <a:pPr marL="285750" indent="-285750">
              <a:spcBef>
                <a:spcPts val="600"/>
              </a:spcBef>
              <a:spcAft>
                <a:spcPts val="600"/>
              </a:spcAft>
              <a:buFont typeface="Arial" panose="020B0604020202020204" pitchFamily="34" charset="0"/>
              <a:buChar char="•"/>
            </a:pPr>
            <a:r>
              <a:rPr lang="en-CA" sz="1600" dirty="0">
                <a:solidFill>
                  <a:schemeClr val="tx2"/>
                </a:solidFill>
              </a:rPr>
              <a:t>Prototype module expected to be delivered in September 2021</a:t>
            </a:r>
          </a:p>
          <a:p>
            <a:pPr marL="285750" indent="-285750">
              <a:spcBef>
                <a:spcPts val="600"/>
              </a:spcBef>
              <a:spcAft>
                <a:spcPts val="600"/>
              </a:spcAft>
              <a:buFont typeface="Arial" panose="020B0604020202020204" pitchFamily="34" charset="0"/>
              <a:buChar char="•"/>
            </a:pPr>
            <a:r>
              <a:rPr lang="en-CA" sz="1600" dirty="0">
                <a:solidFill>
                  <a:schemeClr val="tx2"/>
                </a:solidFill>
              </a:rPr>
              <a:t>Achievements:</a:t>
            </a:r>
          </a:p>
          <a:p>
            <a:pPr marL="742950" lvl="1" indent="-285750">
              <a:spcAft>
                <a:spcPts val="600"/>
              </a:spcAft>
              <a:buFont typeface="Arial" panose="020B0604020202020204" pitchFamily="34" charset="0"/>
              <a:buChar char="•"/>
            </a:pPr>
            <a:r>
              <a:rPr lang="en-CA" sz="1400" dirty="0">
                <a:solidFill>
                  <a:schemeClr val="tx2"/>
                </a:solidFill>
              </a:rPr>
              <a:t>Freeze start from -25°C</a:t>
            </a:r>
          </a:p>
          <a:p>
            <a:pPr marL="742950" lvl="1" indent="-285750">
              <a:spcAft>
                <a:spcPts val="600"/>
              </a:spcAft>
              <a:buFont typeface="Arial" panose="020B0604020202020204" pitchFamily="34" charset="0"/>
              <a:buChar char="•"/>
            </a:pPr>
            <a:r>
              <a:rPr lang="en-CA" sz="1400" dirty="0">
                <a:solidFill>
                  <a:schemeClr val="tx2"/>
                </a:solidFill>
              </a:rPr>
              <a:t>Peak efficiency &gt;55%</a:t>
            </a:r>
          </a:p>
          <a:p>
            <a:pPr marL="742950" lvl="1" indent="-285750">
              <a:spcAft>
                <a:spcPts val="600"/>
              </a:spcAft>
              <a:buFont typeface="Arial" panose="020B0604020202020204" pitchFamily="34" charset="0"/>
              <a:buChar char="•"/>
            </a:pPr>
            <a:r>
              <a:rPr lang="en-CA" sz="1400" dirty="0">
                <a:solidFill>
                  <a:schemeClr val="tx2"/>
                </a:solidFill>
              </a:rPr>
              <a:t>Peak power &gt;200 kW</a:t>
            </a:r>
          </a:p>
          <a:p>
            <a:pPr marL="742950" lvl="1" indent="-285750">
              <a:spcAft>
                <a:spcPts val="600"/>
              </a:spcAft>
              <a:buFont typeface="Arial" panose="020B0604020202020204" pitchFamily="34" charset="0"/>
              <a:buChar char="•"/>
            </a:pPr>
            <a:r>
              <a:rPr lang="en-CA" sz="1400" dirty="0">
                <a:solidFill>
                  <a:schemeClr val="tx2"/>
                </a:solidFill>
              </a:rPr>
              <a:t>Incorporates rail standards</a:t>
            </a:r>
          </a:p>
          <a:p>
            <a:pPr marL="742950" lvl="1" indent="-285750">
              <a:spcAft>
                <a:spcPts val="600"/>
              </a:spcAft>
              <a:buFont typeface="Arial" panose="020B0604020202020204" pitchFamily="34" charset="0"/>
              <a:buChar char="•"/>
            </a:pPr>
            <a:r>
              <a:rPr lang="en-CA" sz="1400" dirty="0">
                <a:solidFill>
                  <a:schemeClr val="tx2"/>
                </a:solidFill>
              </a:rPr>
              <a:t>Incorporates Ballard’s long life </a:t>
            </a:r>
            <a:r>
              <a:rPr lang="en-CA" sz="1400" dirty="0" err="1">
                <a:solidFill>
                  <a:schemeClr val="tx2"/>
                </a:solidFill>
              </a:rPr>
              <a:t>FCgen</a:t>
            </a:r>
            <a:r>
              <a:rPr lang="en-CA" sz="1400" baseline="30000" dirty="0">
                <a:solidFill>
                  <a:schemeClr val="tx2"/>
                </a:solidFill>
              </a:rPr>
              <a:t>®</a:t>
            </a:r>
            <a:r>
              <a:rPr lang="en-CA" sz="1400" dirty="0">
                <a:solidFill>
                  <a:schemeClr val="tx2"/>
                </a:solidFill>
              </a:rPr>
              <a:t>-LCS fuel cell stack technology and advanced balance of plant</a:t>
            </a:r>
          </a:p>
          <a:p>
            <a:pPr marL="285750" indent="-285750">
              <a:spcBef>
                <a:spcPts val="600"/>
              </a:spcBef>
              <a:spcAft>
                <a:spcPts val="600"/>
              </a:spcAft>
              <a:buFont typeface="Arial" panose="020B0604020202020204" pitchFamily="34" charset="0"/>
              <a:buChar char="•"/>
            </a:pPr>
            <a:r>
              <a:rPr lang="en-CA" sz="1600" dirty="0">
                <a:solidFill>
                  <a:schemeClr val="tx2"/>
                </a:solidFill>
              </a:rPr>
              <a:t>Siemens is offering </a:t>
            </a:r>
            <a:r>
              <a:rPr lang="en-CA" sz="1600" dirty="0" err="1">
                <a:solidFill>
                  <a:schemeClr val="tx2"/>
                </a:solidFill>
              </a:rPr>
              <a:t>Mireo</a:t>
            </a:r>
            <a:r>
              <a:rPr lang="en-CA" sz="1600" baseline="30000" dirty="0">
                <a:solidFill>
                  <a:schemeClr val="tx2"/>
                </a:solidFill>
              </a:rPr>
              <a:t>®</a:t>
            </a:r>
            <a:r>
              <a:rPr lang="en-CA" sz="1600" dirty="0">
                <a:solidFill>
                  <a:schemeClr val="tx2"/>
                </a:solidFill>
              </a:rPr>
              <a:t> fuel cell powered trains to customers </a:t>
            </a:r>
          </a:p>
        </p:txBody>
      </p:sp>
    </p:spTree>
    <p:extLst>
      <p:ext uri="{BB962C8B-B14F-4D97-AF65-F5344CB8AC3E}">
        <p14:creationId xmlns:p14="http://schemas.microsoft.com/office/powerpoint/2010/main" val="6747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6CE7-9535-461E-8804-6FB4FE640D70}"/>
              </a:ext>
            </a:extLst>
          </p:cNvPr>
          <p:cNvSpPr>
            <a:spLocks noGrp="1"/>
          </p:cNvSpPr>
          <p:nvPr>
            <p:ph type="title"/>
          </p:nvPr>
        </p:nvSpPr>
        <p:spPr>
          <a:xfrm>
            <a:off x="2329314" y="381454"/>
            <a:ext cx="9339522" cy="1079954"/>
          </a:xfrm>
        </p:spPr>
        <p:txBody>
          <a:bodyPr/>
          <a:lstStyle/>
          <a:p>
            <a:r>
              <a:rPr lang="en-CA" dirty="0"/>
              <a:t>Case Study:  Foshan </a:t>
            </a:r>
            <a:r>
              <a:rPr lang="en-CA" dirty="0" err="1"/>
              <a:t>Gaoming</a:t>
            </a:r>
            <a:r>
              <a:rPr lang="en-CA" dirty="0"/>
              <a:t> Modern Hydrogen Tram Line</a:t>
            </a:r>
          </a:p>
        </p:txBody>
      </p:sp>
      <p:sp>
        <p:nvSpPr>
          <p:cNvPr id="10" name="TextBox 9">
            <a:extLst>
              <a:ext uri="{FF2B5EF4-FFF2-40B4-BE49-F238E27FC236}">
                <a16:creationId xmlns:a16="http://schemas.microsoft.com/office/drawing/2014/main" id="{CFEF50A6-D9F1-449E-A07F-A5D2D05881C7}"/>
              </a:ext>
            </a:extLst>
          </p:cNvPr>
          <p:cNvSpPr txBox="1"/>
          <p:nvPr/>
        </p:nvSpPr>
        <p:spPr>
          <a:xfrm>
            <a:off x="669073" y="1868621"/>
            <a:ext cx="4653553" cy="421653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a:solidFill>
                  <a:schemeClr val="tx2"/>
                </a:solidFill>
              </a:rPr>
              <a:t>Agreement with CRRC </a:t>
            </a:r>
            <a:r>
              <a:rPr lang="en-CA" sz="1600" dirty="0" err="1">
                <a:solidFill>
                  <a:schemeClr val="tx2"/>
                </a:solidFill>
              </a:rPr>
              <a:t>Sifang</a:t>
            </a:r>
            <a:r>
              <a:rPr lang="en-CA" sz="1600" dirty="0">
                <a:solidFill>
                  <a:schemeClr val="tx2"/>
                </a:solidFill>
              </a:rPr>
              <a:t> to develop 5 fuel cell trams</a:t>
            </a:r>
          </a:p>
          <a:p>
            <a:pPr marL="285750" indent="-285750">
              <a:spcBef>
                <a:spcPts val="600"/>
              </a:spcBef>
              <a:spcAft>
                <a:spcPts val="600"/>
              </a:spcAft>
              <a:buFont typeface="Arial" panose="020B0604020202020204" pitchFamily="34" charset="0"/>
              <a:buChar char="•"/>
            </a:pPr>
            <a:r>
              <a:rPr lang="en-CA" sz="1600" dirty="0">
                <a:solidFill>
                  <a:schemeClr val="tx2"/>
                </a:solidFill>
              </a:rPr>
              <a:t>Each roof top mounted system is powered by two </a:t>
            </a:r>
            <a:r>
              <a:rPr lang="en-CA" sz="1600" dirty="0" err="1">
                <a:solidFill>
                  <a:schemeClr val="tx2"/>
                </a:solidFill>
              </a:rPr>
              <a:t>FCveloCity</a:t>
            </a:r>
            <a:r>
              <a:rPr lang="en-CA" sz="1600" baseline="30000" dirty="0">
                <a:solidFill>
                  <a:schemeClr val="tx2"/>
                </a:solidFill>
              </a:rPr>
              <a:t>®</a:t>
            </a:r>
            <a:r>
              <a:rPr lang="en-CA" sz="1600" dirty="0">
                <a:solidFill>
                  <a:schemeClr val="tx2"/>
                </a:solidFill>
              </a:rPr>
              <a:t>-XD fuel cell modules</a:t>
            </a:r>
          </a:p>
          <a:p>
            <a:pPr marL="742950" lvl="1" indent="-285750">
              <a:spcBef>
                <a:spcPts val="600"/>
              </a:spcBef>
              <a:spcAft>
                <a:spcPts val="600"/>
              </a:spcAft>
              <a:buFont typeface="Arial" panose="020B0604020202020204" pitchFamily="34" charset="0"/>
              <a:buChar char="•"/>
            </a:pPr>
            <a:r>
              <a:rPr lang="en-CA" sz="1400" dirty="0">
                <a:solidFill>
                  <a:schemeClr val="tx2"/>
                </a:solidFill>
              </a:rPr>
              <a:t>Robust design is weight and noised optimized, with easy service access and built-in fire suppression systems</a:t>
            </a:r>
          </a:p>
          <a:p>
            <a:pPr marL="285750" indent="-285750">
              <a:spcBef>
                <a:spcPts val="600"/>
              </a:spcBef>
              <a:spcAft>
                <a:spcPts val="600"/>
              </a:spcAft>
              <a:buFont typeface="Arial" panose="020B0604020202020204" pitchFamily="34" charset="0"/>
              <a:buChar char="•"/>
            </a:pPr>
            <a:r>
              <a:rPr lang="en-CA" sz="1600" dirty="0">
                <a:solidFill>
                  <a:schemeClr val="tx2"/>
                </a:solidFill>
              </a:rPr>
              <a:t>Six onboard hydrogen cylinders provide a range of 125 kilometers between refueling</a:t>
            </a:r>
          </a:p>
          <a:p>
            <a:pPr marL="285750" indent="-285750">
              <a:spcBef>
                <a:spcPts val="600"/>
              </a:spcBef>
              <a:spcAft>
                <a:spcPts val="600"/>
              </a:spcAft>
              <a:buFont typeface="Arial" panose="020B0604020202020204" pitchFamily="34" charset="0"/>
              <a:buChar char="•"/>
            </a:pPr>
            <a:r>
              <a:rPr lang="en-CA" sz="1600" dirty="0">
                <a:solidFill>
                  <a:schemeClr val="tx2"/>
                </a:solidFill>
              </a:rPr>
              <a:t>Maximum speed of 70 kilometers/hour</a:t>
            </a:r>
          </a:p>
          <a:p>
            <a:pPr marL="285750" indent="-285750">
              <a:spcBef>
                <a:spcPts val="600"/>
              </a:spcBef>
              <a:spcAft>
                <a:spcPts val="600"/>
              </a:spcAft>
              <a:buFont typeface="Arial" panose="020B0604020202020204" pitchFamily="34" charset="0"/>
              <a:buChar char="•"/>
            </a:pPr>
            <a:r>
              <a:rPr lang="en-CA" sz="1600" dirty="0">
                <a:solidFill>
                  <a:schemeClr val="tx2"/>
                </a:solidFill>
              </a:rPr>
              <a:t>Tram line began service in December 2019</a:t>
            </a:r>
          </a:p>
          <a:p>
            <a:pPr marL="742950" lvl="1" indent="-285750">
              <a:spcBef>
                <a:spcPts val="600"/>
              </a:spcBef>
              <a:spcAft>
                <a:spcPts val="600"/>
              </a:spcAft>
              <a:buFont typeface="Arial" panose="020B0604020202020204" pitchFamily="34" charset="0"/>
              <a:buChar char="•"/>
            </a:pPr>
            <a:r>
              <a:rPr lang="en-CA" sz="1400" dirty="0">
                <a:solidFill>
                  <a:schemeClr val="tx2"/>
                </a:solidFill>
              </a:rPr>
              <a:t>Has operated &gt;7,400 hours and&gt;73,000 kilometers as of Aug 2020</a:t>
            </a:r>
          </a:p>
        </p:txBody>
      </p:sp>
      <p:pic>
        <p:nvPicPr>
          <p:cNvPr id="7" name="Picture 6" descr="A train on a steel track&#10;&#10;Description automatically generated">
            <a:extLst>
              <a:ext uri="{FF2B5EF4-FFF2-40B4-BE49-F238E27FC236}">
                <a16:creationId xmlns:a16="http://schemas.microsoft.com/office/drawing/2014/main" id="{2810A27C-F7B9-4D0A-8F31-72ADFF35C7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2626" y="1705970"/>
            <a:ext cx="6869373" cy="5152030"/>
          </a:xfrm>
          <a:prstGeom prst="rect">
            <a:avLst/>
          </a:prstGeom>
        </p:spPr>
      </p:pic>
    </p:spTree>
    <p:extLst>
      <p:ext uri="{BB962C8B-B14F-4D97-AF65-F5344CB8AC3E}">
        <p14:creationId xmlns:p14="http://schemas.microsoft.com/office/powerpoint/2010/main" val="329694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6CE7-9535-461E-8804-6FB4FE640D70}"/>
              </a:ext>
            </a:extLst>
          </p:cNvPr>
          <p:cNvSpPr>
            <a:spLocks noGrp="1"/>
          </p:cNvSpPr>
          <p:nvPr>
            <p:ph type="title"/>
          </p:nvPr>
        </p:nvSpPr>
        <p:spPr>
          <a:xfrm>
            <a:off x="2329314" y="381454"/>
            <a:ext cx="9339522" cy="1079954"/>
          </a:xfrm>
        </p:spPr>
        <p:txBody>
          <a:bodyPr/>
          <a:lstStyle/>
          <a:p>
            <a:r>
              <a:rPr lang="en-CA" dirty="0"/>
              <a:t>Case Study:  CP Hydrogen Locomotive Program</a:t>
            </a:r>
          </a:p>
        </p:txBody>
      </p:sp>
      <p:sp>
        <p:nvSpPr>
          <p:cNvPr id="10" name="TextBox 9">
            <a:extLst>
              <a:ext uri="{FF2B5EF4-FFF2-40B4-BE49-F238E27FC236}">
                <a16:creationId xmlns:a16="http://schemas.microsoft.com/office/drawing/2014/main" id="{CFEF50A6-D9F1-449E-A07F-A5D2D05881C7}"/>
              </a:ext>
            </a:extLst>
          </p:cNvPr>
          <p:cNvSpPr txBox="1"/>
          <p:nvPr/>
        </p:nvSpPr>
        <p:spPr>
          <a:xfrm>
            <a:off x="669073" y="1868621"/>
            <a:ext cx="4653553" cy="4154984"/>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CA" sz="1600" dirty="0">
                <a:solidFill>
                  <a:schemeClr val="tx2"/>
                </a:solidFill>
              </a:rPr>
              <a:t>CP will develop North America's first hydrogen-powered line-haul freight locomotive by retrofitting a formerly diesel-powered locomotive with Ballard hydrogen fuel cells</a:t>
            </a:r>
          </a:p>
          <a:p>
            <a:pPr marL="285750" indent="-285750">
              <a:spcBef>
                <a:spcPts val="600"/>
              </a:spcBef>
              <a:spcAft>
                <a:spcPts val="600"/>
              </a:spcAft>
              <a:buFont typeface="Arial" panose="020B0604020202020204" pitchFamily="34" charset="0"/>
              <a:buChar char="•"/>
            </a:pPr>
            <a:r>
              <a:rPr lang="en-CA" sz="1600" dirty="0">
                <a:solidFill>
                  <a:schemeClr val="tx2"/>
                </a:solidFill>
              </a:rPr>
              <a:t>The fuel cells will work with battery technology to power the locomotive's electric traction motors</a:t>
            </a:r>
          </a:p>
          <a:p>
            <a:pPr marL="285750" indent="-285750">
              <a:spcBef>
                <a:spcPts val="600"/>
              </a:spcBef>
              <a:spcAft>
                <a:spcPts val="600"/>
              </a:spcAft>
              <a:buFont typeface="Arial" panose="020B0604020202020204" pitchFamily="34" charset="0"/>
              <a:buChar char="•"/>
            </a:pPr>
            <a:r>
              <a:rPr lang="en-CA" sz="1600" dirty="0">
                <a:solidFill>
                  <a:schemeClr val="tx2"/>
                </a:solidFill>
              </a:rPr>
              <a:t>Six 200-kilowatt fuel cell modules will deliver 1.2 MW of electricity to power the locomotive</a:t>
            </a:r>
          </a:p>
          <a:p>
            <a:pPr marL="285750" indent="-285750">
              <a:spcBef>
                <a:spcPts val="600"/>
              </a:spcBef>
              <a:spcAft>
                <a:spcPts val="600"/>
              </a:spcAft>
              <a:buFont typeface="Arial" panose="020B0604020202020204" pitchFamily="34" charset="0"/>
              <a:buChar char="•"/>
            </a:pPr>
            <a:endParaRPr lang="en-CA" sz="1600" dirty="0">
              <a:solidFill>
                <a:schemeClr val="tx2"/>
              </a:solidFill>
            </a:endParaRPr>
          </a:p>
          <a:p>
            <a:pPr marL="285750" indent="-285750">
              <a:spcBef>
                <a:spcPts val="600"/>
              </a:spcBef>
              <a:spcAft>
                <a:spcPts val="600"/>
              </a:spcAft>
              <a:buFont typeface="Arial" panose="020B0604020202020204" pitchFamily="34" charset="0"/>
              <a:buChar char="•"/>
            </a:pPr>
            <a:r>
              <a:rPr lang="en-CA" sz="1600" dirty="0">
                <a:solidFill>
                  <a:schemeClr val="tx2"/>
                </a:solidFill>
              </a:rPr>
              <a:t>Nearly the entire freight locomotive fleet of all railway operators in North America consists of diesel-powered units, representing the industry's most significant source of greenhouse gas emissions</a:t>
            </a:r>
          </a:p>
        </p:txBody>
      </p:sp>
      <p:pic>
        <p:nvPicPr>
          <p:cNvPr id="4" name="Picture 3">
            <a:extLst>
              <a:ext uri="{FF2B5EF4-FFF2-40B4-BE49-F238E27FC236}">
                <a16:creationId xmlns:a16="http://schemas.microsoft.com/office/drawing/2014/main" id="{AF9F1C30-4E6E-4568-88AF-3812F3D5F4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27192" y="1620293"/>
            <a:ext cx="6464808" cy="4309872"/>
          </a:xfrm>
          <a:prstGeom prst="rect">
            <a:avLst/>
          </a:prstGeom>
        </p:spPr>
      </p:pic>
    </p:spTree>
    <p:extLst>
      <p:ext uri="{BB962C8B-B14F-4D97-AF65-F5344CB8AC3E}">
        <p14:creationId xmlns:p14="http://schemas.microsoft.com/office/powerpoint/2010/main" val="394853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5B62-4A6F-8C40-9BDB-8F30BDD22DB3}"/>
              </a:ext>
            </a:extLst>
          </p:cNvPr>
          <p:cNvSpPr>
            <a:spLocks noGrp="1"/>
          </p:cNvSpPr>
          <p:nvPr>
            <p:ph type="ctrTitle"/>
          </p:nvPr>
        </p:nvSpPr>
        <p:spPr>
          <a:xfrm>
            <a:off x="642618" y="1254120"/>
            <a:ext cx="4332339" cy="3454358"/>
          </a:xfrm>
        </p:spPr>
        <p:txBody>
          <a:bodyPr/>
          <a:lstStyle/>
          <a:p>
            <a:br>
              <a:rPr lang="en-CA" dirty="0"/>
            </a:br>
            <a:r>
              <a:rPr lang="en-CA" dirty="0"/>
              <a:t>Addressing the cost reduction challenge:</a:t>
            </a:r>
            <a:br>
              <a:rPr lang="en-CA" dirty="0"/>
            </a:br>
            <a:br>
              <a:rPr lang="en-CA" dirty="0"/>
            </a:br>
            <a:r>
              <a:rPr lang="en-CA" dirty="0"/>
              <a:t>Ballard's road map to </a:t>
            </a:r>
            <a:br>
              <a:rPr lang="en-CA" dirty="0"/>
            </a:br>
            <a:r>
              <a:rPr lang="en-CA" dirty="0"/>
              <a:t>70% cost reduction</a:t>
            </a:r>
            <a:endParaRPr lang="en-US" dirty="0"/>
          </a:p>
        </p:txBody>
      </p:sp>
      <p:sp>
        <p:nvSpPr>
          <p:cNvPr id="4" name="Content Placeholder 3">
            <a:extLst>
              <a:ext uri="{FF2B5EF4-FFF2-40B4-BE49-F238E27FC236}">
                <a16:creationId xmlns:a16="http://schemas.microsoft.com/office/drawing/2014/main" id="{598F7AF9-46DC-5B43-BC7D-41246505CD4A}"/>
              </a:ext>
            </a:extLst>
          </p:cNvPr>
          <p:cNvSpPr>
            <a:spLocks noGrp="1"/>
          </p:cNvSpPr>
          <p:nvPr>
            <p:ph idx="10"/>
          </p:nvPr>
        </p:nvSpPr>
        <p:spPr/>
        <p:txBody>
          <a:bodyPr/>
          <a:lstStyle/>
          <a:p>
            <a:r>
              <a:rPr lang="en-CA" dirty="0"/>
              <a:t>Strategic industrial partnerships​</a:t>
            </a:r>
            <a:endParaRPr lang="en-US" dirty="0"/>
          </a:p>
        </p:txBody>
      </p:sp>
      <p:sp>
        <p:nvSpPr>
          <p:cNvPr id="5" name="Content Placeholder 4">
            <a:extLst>
              <a:ext uri="{FF2B5EF4-FFF2-40B4-BE49-F238E27FC236}">
                <a16:creationId xmlns:a16="http://schemas.microsoft.com/office/drawing/2014/main" id="{E1A22D2C-EAE9-3347-A556-8ADE5466A455}"/>
              </a:ext>
            </a:extLst>
          </p:cNvPr>
          <p:cNvSpPr>
            <a:spLocks noGrp="1"/>
          </p:cNvSpPr>
          <p:nvPr>
            <p:ph idx="11"/>
          </p:nvPr>
        </p:nvSpPr>
        <p:spPr/>
        <p:txBody>
          <a:bodyPr/>
          <a:lstStyle/>
          <a:p>
            <a:r>
              <a:rPr lang="en-CA" dirty="0"/>
              <a:t>will accelerate fuel cell industrialization and integration </a:t>
            </a:r>
            <a:endParaRPr lang="en-US" dirty="0"/>
          </a:p>
        </p:txBody>
      </p:sp>
      <p:sp>
        <p:nvSpPr>
          <p:cNvPr id="6" name="Content Placeholder 5">
            <a:extLst>
              <a:ext uri="{FF2B5EF4-FFF2-40B4-BE49-F238E27FC236}">
                <a16:creationId xmlns:a16="http://schemas.microsoft.com/office/drawing/2014/main" id="{72BFCEFC-73E7-3B41-994E-BD7AD99DB8C8}"/>
              </a:ext>
            </a:extLst>
          </p:cNvPr>
          <p:cNvSpPr>
            <a:spLocks noGrp="1"/>
          </p:cNvSpPr>
          <p:nvPr>
            <p:ph idx="12"/>
          </p:nvPr>
        </p:nvSpPr>
        <p:spPr>
          <a:xfrm>
            <a:off x="6367847" y="2399461"/>
            <a:ext cx="5331941" cy="388387"/>
          </a:xfrm>
        </p:spPr>
        <p:txBody>
          <a:bodyPr/>
          <a:lstStyle/>
          <a:p>
            <a:r>
              <a:rPr lang="en-CA" dirty="0"/>
              <a:t>Supply chain ​</a:t>
            </a:r>
            <a:endParaRPr lang="en-US" dirty="0"/>
          </a:p>
        </p:txBody>
      </p:sp>
      <p:sp>
        <p:nvSpPr>
          <p:cNvPr id="7" name="Content Placeholder 6">
            <a:extLst>
              <a:ext uri="{FF2B5EF4-FFF2-40B4-BE49-F238E27FC236}">
                <a16:creationId xmlns:a16="http://schemas.microsoft.com/office/drawing/2014/main" id="{F1D7AC2D-A4A7-A948-8CA8-B70A92A54B3B}"/>
              </a:ext>
            </a:extLst>
          </p:cNvPr>
          <p:cNvSpPr>
            <a:spLocks noGrp="1"/>
          </p:cNvSpPr>
          <p:nvPr>
            <p:ph idx="13"/>
          </p:nvPr>
        </p:nvSpPr>
        <p:spPr>
          <a:xfrm>
            <a:off x="6367847" y="2803828"/>
            <a:ext cx="5331941" cy="668723"/>
          </a:xfrm>
        </p:spPr>
        <p:txBody>
          <a:bodyPr>
            <a:normAutofit/>
          </a:bodyPr>
          <a:lstStyle/>
          <a:p>
            <a:r>
              <a:rPr lang="en-CA" dirty="0"/>
              <a:t>in China will advance the fuel cell supply chain and increase access to the automotive supply chain</a:t>
            </a:r>
            <a:endParaRPr lang="en-US" dirty="0"/>
          </a:p>
        </p:txBody>
      </p:sp>
      <p:sp>
        <p:nvSpPr>
          <p:cNvPr id="8" name="Content Placeholder 7">
            <a:extLst>
              <a:ext uri="{FF2B5EF4-FFF2-40B4-BE49-F238E27FC236}">
                <a16:creationId xmlns:a16="http://schemas.microsoft.com/office/drawing/2014/main" id="{733C3C01-EFAF-FB47-BEE0-72D932D23858}"/>
              </a:ext>
            </a:extLst>
          </p:cNvPr>
          <p:cNvSpPr>
            <a:spLocks noGrp="1"/>
          </p:cNvSpPr>
          <p:nvPr>
            <p:ph idx="14"/>
          </p:nvPr>
        </p:nvSpPr>
        <p:spPr>
          <a:xfrm>
            <a:off x="6367847" y="3529187"/>
            <a:ext cx="5331941" cy="388387"/>
          </a:xfrm>
        </p:spPr>
        <p:txBody>
          <a:bodyPr/>
          <a:lstStyle/>
          <a:p>
            <a:r>
              <a:rPr lang="en-CA" dirty="0"/>
              <a:t>Ballard’s cost reduction initiatives</a:t>
            </a:r>
            <a:endParaRPr lang="en-US" dirty="0"/>
          </a:p>
        </p:txBody>
      </p:sp>
      <p:sp>
        <p:nvSpPr>
          <p:cNvPr id="9" name="Content Placeholder 8">
            <a:extLst>
              <a:ext uri="{FF2B5EF4-FFF2-40B4-BE49-F238E27FC236}">
                <a16:creationId xmlns:a16="http://schemas.microsoft.com/office/drawing/2014/main" id="{808F72D5-8242-6D41-9E5A-513A13393D6B}"/>
              </a:ext>
            </a:extLst>
          </p:cNvPr>
          <p:cNvSpPr>
            <a:spLocks noGrp="1"/>
          </p:cNvSpPr>
          <p:nvPr>
            <p:ph idx="15"/>
          </p:nvPr>
        </p:nvSpPr>
        <p:spPr>
          <a:xfrm>
            <a:off x="6367847" y="3933554"/>
            <a:ext cx="5331941" cy="596583"/>
          </a:xfrm>
        </p:spPr>
        <p:txBody>
          <a:bodyPr>
            <a:normAutofit/>
          </a:bodyPr>
          <a:lstStyle/>
          <a:p>
            <a:r>
              <a:rPr lang="en-CA" dirty="0"/>
              <a:t>include process &amp; design yield improvements, reduction of platinum, increased power density, and lower cost materials ​</a:t>
            </a:r>
            <a:endParaRPr lang="en-US" dirty="0"/>
          </a:p>
        </p:txBody>
      </p:sp>
      <p:sp>
        <p:nvSpPr>
          <p:cNvPr id="10" name="Content Placeholder 9">
            <a:extLst>
              <a:ext uri="{FF2B5EF4-FFF2-40B4-BE49-F238E27FC236}">
                <a16:creationId xmlns:a16="http://schemas.microsoft.com/office/drawing/2014/main" id="{8446896C-719C-F445-91B0-315244D5BEE3}"/>
              </a:ext>
            </a:extLst>
          </p:cNvPr>
          <p:cNvSpPr>
            <a:spLocks noGrp="1"/>
          </p:cNvSpPr>
          <p:nvPr>
            <p:ph idx="16"/>
          </p:nvPr>
        </p:nvSpPr>
        <p:spPr/>
        <p:txBody>
          <a:bodyPr/>
          <a:lstStyle/>
          <a:p>
            <a:r>
              <a:rPr lang="en-CA" dirty="0"/>
              <a:t>Recycling/refurbishments</a:t>
            </a:r>
            <a:endParaRPr lang="en-US" dirty="0"/>
          </a:p>
        </p:txBody>
      </p:sp>
      <p:sp>
        <p:nvSpPr>
          <p:cNvPr id="11" name="Content Placeholder 10">
            <a:extLst>
              <a:ext uri="{FF2B5EF4-FFF2-40B4-BE49-F238E27FC236}">
                <a16:creationId xmlns:a16="http://schemas.microsoft.com/office/drawing/2014/main" id="{B459ECCB-FC04-DD47-99A9-E1F2865EAD48}"/>
              </a:ext>
            </a:extLst>
          </p:cNvPr>
          <p:cNvSpPr>
            <a:spLocks noGrp="1"/>
          </p:cNvSpPr>
          <p:nvPr>
            <p:ph idx="17"/>
          </p:nvPr>
        </p:nvSpPr>
        <p:spPr/>
        <p:txBody>
          <a:bodyPr/>
          <a:lstStyle/>
          <a:p>
            <a:r>
              <a:rPr lang="en-CA" dirty="0"/>
              <a:t>will increase lifecycle and improve FCEV residual value</a:t>
            </a:r>
            <a:endParaRPr lang="en-US" dirty="0"/>
          </a:p>
        </p:txBody>
      </p:sp>
      <p:pic>
        <p:nvPicPr>
          <p:cNvPr id="18" name="Picture Placeholder 17">
            <a:extLst>
              <a:ext uri="{FF2B5EF4-FFF2-40B4-BE49-F238E27FC236}">
                <a16:creationId xmlns:a16="http://schemas.microsoft.com/office/drawing/2014/main" id="{D45D71DA-46F3-AD4C-BE48-B8002CDFC23D}"/>
              </a:ext>
            </a:extLst>
          </p:cNvPr>
          <p:cNvPicPr>
            <a:picLocks noGrp="1" noChangeAspect="1"/>
          </p:cNvPicPr>
          <p:nvPr>
            <p:ph type="pic" sz="quarter" idx="20"/>
          </p:nvPr>
        </p:nvPicPr>
        <p:blipFill rotWithShape="1">
          <a:blip r:embed="rId3" cstate="email">
            <a:extLst>
              <a:ext uri="{28A0092B-C50C-407E-A947-70E740481C1C}">
                <a14:useLocalDpi xmlns:a14="http://schemas.microsoft.com/office/drawing/2010/main"/>
              </a:ext>
            </a:extLst>
          </a:blip>
          <a:srcRect/>
          <a:stretch/>
        </p:blipFill>
        <p:spPr>
          <a:xfrm>
            <a:off x="5482344" y="1392073"/>
            <a:ext cx="700088" cy="676275"/>
          </a:xfrm>
        </p:spPr>
      </p:pic>
      <p:pic>
        <p:nvPicPr>
          <p:cNvPr id="20" name="Picture Placeholder 19">
            <a:extLst>
              <a:ext uri="{FF2B5EF4-FFF2-40B4-BE49-F238E27FC236}">
                <a16:creationId xmlns:a16="http://schemas.microsoft.com/office/drawing/2014/main" id="{8658D07D-E53E-FE49-8545-A0A6CD7CA9EB}"/>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a:stretch>
            <a:fillRect/>
          </a:stretch>
        </p:blipFill>
        <p:spPr/>
      </p:pic>
      <p:pic>
        <p:nvPicPr>
          <p:cNvPr id="22" name="Picture Placeholder 21">
            <a:extLst>
              <a:ext uri="{FF2B5EF4-FFF2-40B4-BE49-F238E27FC236}">
                <a16:creationId xmlns:a16="http://schemas.microsoft.com/office/drawing/2014/main" id="{ABE6927B-C933-EE4F-8E66-05D82946129E}"/>
              </a:ext>
            </a:extLst>
          </p:cNvPr>
          <p:cNvPicPr>
            <a:picLocks noGrp="1" noChangeAspect="1"/>
          </p:cNvPicPr>
          <p:nvPr>
            <p:ph type="pic" sz="quarter" idx="22"/>
          </p:nvPr>
        </p:nvPicPr>
        <p:blipFill rotWithShape="1">
          <a:blip r:embed="rId5" cstate="email">
            <a:extLst>
              <a:ext uri="{28A0092B-C50C-407E-A947-70E740481C1C}">
                <a14:useLocalDpi xmlns:a14="http://schemas.microsoft.com/office/drawing/2010/main"/>
              </a:ext>
            </a:extLst>
          </a:blip>
          <a:srcRect/>
          <a:stretch/>
        </p:blipFill>
        <p:spPr>
          <a:xfrm>
            <a:off x="5482344" y="3723381"/>
            <a:ext cx="700088" cy="676275"/>
          </a:xfrm>
        </p:spPr>
      </p:pic>
      <p:pic>
        <p:nvPicPr>
          <p:cNvPr id="24" name="Picture Placeholder 23">
            <a:extLst>
              <a:ext uri="{FF2B5EF4-FFF2-40B4-BE49-F238E27FC236}">
                <a16:creationId xmlns:a16="http://schemas.microsoft.com/office/drawing/2014/main" id="{117829FF-6FCC-974A-B7D4-D9B0B86C5946}"/>
              </a:ext>
            </a:extLst>
          </p:cNvPr>
          <p:cNvPicPr>
            <a:picLocks noGrp="1" noChangeAspect="1"/>
          </p:cNvPicPr>
          <p:nvPr>
            <p:ph type="pic" sz="quarter" idx="23"/>
          </p:nvPr>
        </p:nvPicPr>
        <p:blipFill rotWithShape="1">
          <a:blip r:embed="rId6" cstate="email">
            <a:extLst>
              <a:ext uri="{28A0092B-C50C-407E-A947-70E740481C1C}">
                <a14:useLocalDpi xmlns:a14="http://schemas.microsoft.com/office/drawing/2010/main"/>
              </a:ext>
            </a:extLst>
          </a:blip>
          <a:srcRect/>
          <a:stretch/>
        </p:blipFill>
        <p:spPr>
          <a:xfrm>
            <a:off x="5482344" y="4907710"/>
            <a:ext cx="700088" cy="676275"/>
          </a:xfrm>
        </p:spPr>
      </p:pic>
    </p:spTree>
    <p:extLst>
      <p:ext uri="{BB962C8B-B14F-4D97-AF65-F5344CB8AC3E}">
        <p14:creationId xmlns:p14="http://schemas.microsoft.com/office/powerpoint/2010/main" val="25255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CA23F2-E4DE-7148-B919-E3DE77FAB0AA}"/>
              </a:ext>
            </a:extLst>
          </p:cNvPr>
          <p:cNvSpPr>
            <a:spLocks noGrp="1"/>
          </p:cNvSpPr>
          <p:nvPr>
            <p:ph type="ctrTitle"/>
          </p:nvPr>
        </p:nvSpPr>
        <p:spPr>
          <a:xfrm>
            <a:off x="6737406" y="1401432"/>
            <a:ext cx="5057030" cy="1255395"/>
          </a:xfrm>
        </p:spPr>
        <p:txBody>
          <a:bodyPr/>
          <a:lstStyle/>
          <a:p>
            <a:r>
              <a:rPr lang="en-US" dirty="0"/>
              <a:t>Thank you</a:t>
            </a:r>
          </a:p>
        </p:txBody>
      </p:sp>
      <p:sp>
        <p:nvSpPr>
          <p:cNvPr id="6" name="Subtitle 5">
            <a:extLst>
              <a:ext uri="{FF2B5EF4-FFF2-40B4-BE49-F238E27FC236}">
                <a16:creationId xmlns:a16="http://schemas.microsoft.com/office/drawing/2014/main" id="{616A906D-7C36-814D-B8CB-AAEC4FB23843}"/>
              </a:ext>
            </a:extLst>
          </p:cNvPr>
          <p:cNvSpPr>
            <a:spLocks noGrp="1"/>
          </p:cNvSpPr>
          <p:nvPr>
            <p:ph type="subTitle" idx="1"/>
          </p:nvPr>
        </p:nvSpPr>
        <p:spPr>
          <a:xfrm>
            <a:off x="6737405" y="2990568"/>
            <a:ext cx="5057031" cy="2199618"/>
          </a:xfrm>
        </p:spPr>
        <p:txBody>
          <a:bodyPr>
            <a:normAutofit/>
          </a:bodyPr>
          <a:lstStyle/>
          <a:p>
            <a:r>
              <a:rPr lang="en-US" dirty="0"/>
              <a:t>Please contact Ballard for more information</a:t>
            </a:r>
          </a:p>
          <a:p>
            <a:r>
              <a:rPr lang="en-US" b="1" dirty="0">
                <a:solidFill>
                  <a:schemeClr val="tx1"/>
                </a:solidFill>
                <a:hlinkClick r:id="rId3"/>
              </a:rPr>
              <a:t>www.ballard.com</a:t>
            </a:r>
            <a:endParaRPr lang="en-US" b="1" dirty="0">
              <a:solidFill>
                <a:schemeClr val="tx1"/>
              </a:solidFill>
            </a:endParaRPr>
          </a:p>
          <a:p>
            <a:endParaRPr lang="en-US" b="1" dirty="0">
              <a:solidFill>
                <a:schemeClr val="tx1"/>
              </a:solidFill>
            </a:endParaRPr>
          </a:p>
          <a:p>
            <a:r>
              <a:rPr lang="en-US" b="1" dirty="0">
                <a:solidFill>
                  <a:schemeClr val="tx1"/>
                </a:solidFill>
              </a:rPr>
              <a:t>Power to Change the World</a:t>
            </a:r>
            <a:r>
              <a:rPr lang="en-US" baseline="30000" dirty="0">
                <a:solidFill>
                  <a:schemeClr val="tx1"/>
                </a:solidFill>
              </a:rPr>
              <a:t>®</a:t>
            </a:r>
          </a:p>
        </p:txBody>
      </p:sp>
    </p:spTree>
    <p:extLst>
      <p:ext uri="{BB962C8B-B14F-4D97-AF65-F5344CB8AC3E}">
        <p14:creationId xmlns:p14="http://schemas.microsoft.com/office/powerpoint/2010/main" val="12217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DEF387-983A-AE4F-BFB5-C0E4E09501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03754" cy="3632886"/>
          </a:xfrm>
          <a:prstGeom prst="rect">
            <a:avLst/>
          </a:prstGeom>
        </p:spPr>
      </p:pic>
      <p:sp>
        <p:nvSpPr>
          <p:cNvPr id="36" name="Rectangle 35">
            <a:extLst>
              <a:ext uri="{FF2B5EF4-FFF2-40B4-BE49-F238E27FC236}">
                <a16:creationId xmlns:a16="http://schemas.microsoft.com/office/drawing/2014/main" id="{6E8CD15A-40B0-ED4E-B5A8-B246B864DF94}"/>
              </a:ext>
            </a:extLst>
          </p:cNvPr>
          <p:cNvSpPr/>
          <p:nvPr/>
        </p:nvSpPr>
        <p:spPr>
          <a:xfrm>
            <a:off x="1123" y="0"/>
            <a:ext cx="12301432" cy="3632886"/>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B6D33BE-3FA8-614F-9A2C-2C08A3552072}"/>
              </a:ext>
            </a:extLst>
          </p:cNvPr>
          <p:cNvSpPr>
            <a:spLocks noGrp="1"/>
          </p:cNvSpPr>
          <p:nvPr>
            <p:ph type="ctrTitle"/>
          </p:nvPr>
        </p:nvSpPr>
        <p:spPr>
          <a:xfrm>
            <a:off x="787095" y="1456457"/>
            <a:ext cx="10617810" cy="512716"/>
          </a:xfrm>
        </p:spPr>
        <p:txBody>
          <a:bodyPr/>
          <a:lstStyle/>
          <a:p>
            <a:pPr algn="ctr"/>
            <a:r>
              <a:rPr lang="en-CA" dirty="0">
                <a:solidFill>
                  <a:schemeClr val="bg1"/>
                </a:solidFill>
              </a:rPr>
              <a:t>Hydrogen is most competitive in heavy duty motive applications</a:t>
            </a:r>
            <a:endParaRPr lang="en-US" dirty="0">
              <a:solidFill>
                <a:schemeClr val="bg1"/>
              </a:solidFill>
            </a:endParaRPr>
          </a:p>
        </p:txBody>
      </p:sp>
      <p:sp>
        <p:nvSpPr>
          <p:cNvPr id="4" name="Subtitle 3">
            <a:extLst>
              <a:ext uri="{FF2B5EF4-FFF2-40B4-BE49-F238E27FC236}">
                <a16:creationId xmlns:a16="http://schemas.microsoft.com/office/drawing/2014/main" id="{4632C49B-1F47-B445-95F3-0B1F35D62032}"/>
              </a:ext>
            </a:extLst>
          </p:cNvPr>
          <p:cNvSpPr>
            <a:spLocks noGrp="1"/>
          </p:cNvSpPr>
          <p:nvPr>
            <p:ph type="subTitle" idx="1"/>
          </p:nvPr>
        </p:nvSpPr>
        <p:spPr>
          <a:xfrm>
            <a:off x="750025" y="1987797"/>
            <a:ext cx="10691950" cy="613719"/>
          </a:xfrm>
        </p:spPr>
        <p:txBody>
          <a:bodyPr/>
          <a:lstStyle/>
          <a:p>
            <a:pPr algn="ctr"/>
            <a:r>
              <a:rPr lang="en-CA" dirty="0">
                <a:solidFill>
                  <a:schemeClr val="bg1"/>
                </a:solidFill>
              </a:rPr>
              <a:t>Our focus is on applications where hydrogen fuel cells have a clear advantage</a:t>
            </a:r>
          </a:p>
        </p:txBody>
      </p:sp>
      <p:sp>
        <p:nvSpPr>
          <p:cNvPr id="2" name="Rectangle 1">
            <a:extLst>
              <a:ext uri="{FF2B5EF4-FFF2-40B4-BE49-F238E27FC236}">
                <a16:creationId xmlns:a16="http://schemas.microsoft.com/office/drawing/2014/main" id="{69AF02BC-19C0-6944-90F8-9D1B50F11AF8}"/>
              </a:ext>
            </a:extLst>
          </p:cNvPr>
          <p:cNvSpPr/>
          <p:nvPr/>
        </p:nvSpPr>
        <p:spPr>
          <a:xfrm>
            <a:off x="2006005" y="3141662"/>
            <a:ext cx="1046205" cy="1046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E67D339-3F77-7B41-8C31-09230366F009}"/>
              </a:ext>
            </a:extLst>
          </p:cNvPr>
          <p:cNvSpPr/>
          <p:nvPr/>
        </p:nvSpPr>
        <p:spPr>
          <a:xfrm>
            <a:off x="4362027" y="3141662"/>
            <a:ext cx="1046205" cy="1046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7861A9E-18A9-6440-98A4-A1FA5B9058CC}"/>
              </a:ext>
            </a:extLst>
          </p:cNvPr>
          <p:cNvSpPr/>
          <p:nvPr/>
        </p:nvSpPr>
        <p:spPr>
          <a:xfrm>
            <a:off x="6512103" y="3141662"/>
            <a:ext cx="1046205" cy="1046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BE1AE9C-327D-AE43-895D-9EAB6C6FF4B2}"/>
              </a:ext>
            </a:extLst>
          </p:cNvPr>
          <p:cNvSpPr/>
          <p:nvPr/>
        </p:nvSpPr>
        <p:spPr>
          <a:xfrm>
            <a:off x="8774714" y="3141662"/>
            <a:ext cx="1046205" cy="1046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26A2ABD-E32D-824D-BEA3-610F525E6764}"/>
              </a:ext>
            </a:extLst>
          </p:cNvPr>
          <p:cNvSpPr>
            <a:spLocks noGrp="1"/>
          </p:cNvSpPr>
          <p:nvPr>
            <p:ph idx="4294967295"/>
          </p:nvPr>
        </p:nvSpPr>
        <p:spPr>
          <a:xfrm>
            <a:off x="1444609" y="4330951"/>
            <a:ext cx="2160000" cy="862679"/>
          </a:xfrm>
        </p:spPr>
        <p:txBody>
          <a:bodyPr>
            <a:normAutofit/>
          </a:bodyPr>
          <a:lstStyle/>
          <a:p>
            <a:pPr marL="0" indent="0" algn="ctr">
              <a:lnSpc>
                <a:spcPct val="100000"/>
              </a:lnSpc>
              <a:spcBef>
                <a:spcPts val="0"/>
              </a:spcBef>
              <a:buNone/>
            </a:pPr>
            <a:r>
              <a:rPr lang="en-CA" sz="1800" dirty="0">
                <a:latin typeface="+mj-lt"/>
              </a:rPr>
              <a:t>Buses &amp; Coaches​</a:t>
            </a:r>
            <a:endParaRPr lang="en-US" sz="1800" dirty="0">
              <a:latin typeface="+mj-lt"/>
            </a:endParaRPr>
          </a:p>
        </p:txBody>
      </p:sp>
      <p:sp>
        <p:nvSpPr>
          <p:cNvPr id="11" name="Content Placeholder 10">
            <a:extLst>
              <a:ext uri="{FF2B5EF4-FFF2-40B4-BE49-F238E27FC236}">
                <a16:creationId xmlns:a16="http://schemas.microsoft.com/office/drawing/2014/main" id="{600F555E-60F8-5148-B801-943D78720E33}"/>
              </a:ext>
            </a:extLst>
          </p:cNvPr>
          <p:cNvSpPr>
            <a:spLocks noGrp="1"/>
          </p:cNvSpPr>
          <p:nvPr>
            <p:ph idx="4294967295"/>
          </p:nvPr>
        </p:nvSpPr>
        <p:spPr>
          <a:xfrm>
            <a:off x="3800079" y="4330951"/>
            <a:ext cx="2160000" cy="817441"/>
          </a:xfrm>
        </p:spPr>
        <p:txBody>
          <a:bodyPr>
            <a:noAutofit/>
          </a:bodyPr>
          <a:lstStyle/>
          <a:p>
            <a:pPr marL="0" indent="0" algn="ctr">
              <a:lnSpc>
                <a:spcPct val="100000"/>
              </a:lnSpc>
              <a:spcBef>
                <a:spcPts val="0"/>
              </a:spcBef>
              <a:buNone/>
            </a:pPr>
            <a:r>
              <a:rPr lang="en-CA" sz="1800" dirty="0">
                <a:latin typeface="+mj-lt"/>
              </a:rPr>
              <a:t>Trucks</a:t>
            </a:r>
          </a:p>
        </p:txBody>
      </p:sp>
      <p:sp>
        <p:nvSpPr>
          <p:cNvPr id="14" name="Content Placeholder 13">
            <a:extLst>
              <a:ext uri="{FF2B5EF4-FFF2-40B4-BE49-F238E27FC236}">
                <a16:creationId xmlns:a16="http://schemas.microsoft.com/office/drawing/2014/main" id="{AF2A27C8-00B3-6A49-9F6C-C322F6632FF4}"/>
              </a:ext>
            </a:extLst>
          </p:cNvPr>
          <p:cNvSpPr>
            <a:spLocks noGrp="1"/>
          </p:cNvSpPr>
          <p:nvPr>
            <p:ph idx="4294967295"/>
          </p:nvPr>
        </p:nvSpPr>
        <p:spPr>
          <a:xfrm>
            <a:off x="5960081" y="4359421"/>
            <a:ext cx="2160000" cy="834209"/>
          </a:xfrm>
        </p:spPr>
        <p:txBody>
          <a:bodyPr>
            <a:noAutofit/>
          </a:bodyPr>
          <a:lstStyle/>
          <a:p>
            <a:pPr marL="0" indent="0" algn="ctr">
              <a:lnSpc>
                <a:spcPct val="100000"/>
              </a:lnSpc>
              <a:spcBef>
                <a:spcPts val="0"/>
              </a:spcBef>
              <a:buNone/>
            </a:pPr>
            <a:r>
              <a:rPr lang="en-CA" sz="1800" dirty="0">
                <a:latin typeface="+mj-lt"/>
              </a:rPr>
              <a:t>Trains</a:t>
            </a:r>
          </a:p>
        </p:txBody>
      </p:sp>
      <p:sp>
        <p:nvSpPr>
          <p:cNvPr id="16" name="Content Placeholder 15">
            <a:extLst>
              <a:ext uri="{FF2B5EF4-FFF2-40B4-BE49-F238E27FC236}">
                <a16:creationId xmlns:a16="http://schemas.microsoft.com/office/drawing/2014/main" id="{8394CB87-CDB0-164F-92E7-D8E808458BB3}"/>
              </a:ext>
            </a:extLst>
          </p:cNvPr>
          <p:cNvSpPr>
            <a:spLocks noGrp="1"/>
          </p:cNvSpPr>
          <p:nvPr>
            <p:ph idx="4294967295"/>
          </p:nvPr>
        </p:nvSpPr>
        <p:spPr>
          <a:xfrm>
            <a:off x="8217816" y="4311560"/>
            <a:ext cx="2160000" cy="428111"/>
          </a:xfrm>
        </p:spPr>
        <p:txBody>
          <a:bodyPr>
            <a:noAutofit/>
          </a:bodyPr>
          <a:lstStyle/>
          <a:p>
            <a:pPr marL="0" indent="0" algn="ctr">
              <a:buNone/>
            </a:pPr>
            <a:r>
              <a:rPr lang="en-CA" sz="1800" dirty="0">
                <a:latin typeface="+mj-lt"/>
              </a:rPr>
              <a:t>Vessels</a:t>
            </a:r>
            <a:endParaRPr lang="en-US" sz="1800" dirty="0">
              <a:latin typeface="+mj-lt"/>
            </a:endParaRPr>
          </a:p>
        </p:txBody>
      </p:sp>
      <p:pic>
        <p:nvPicPr>
          <p:cNvPr id="17" name="Picture 16">
            <a:extLst>
              <a:ext uri="{FF2B5EF4-FFF2-40B4-BE49-F238E27FC236}">
                <a16:creationId xmlns:a16="http://schemas.microsoft.com/office/drawing/2014/main" id="{BEA53B99-19E9-9145-9016-7D69EE27D0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2020" y="3217446"/>
            <a:ext cx="876118" cy="876118"/>
          </a:xfrm>
          <a:prstGeom prst="rect">
            <a:avLst/>
          </a:prstGeom>
        </p:spPr>
      </p:pic>
      <p:pic>
        <p:nvPicPr>
          <p:cNvPr id="21" name="Picture 20">
            <a:extLst>
              <a:ext uri="{FF2B5EF4-FFF2-40B4-BE49-F238E27FC236}">
                <a16:creationId xmlns:a16="http://schemas.microsoft.com/office/drawing/2014/main" id="{18087629-7EC2-3B47-B057-D8AD0660B5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6197" y="3312819"/>
            <a:ext cx="677382" cy="677382"/>
          </a:xfrm>
          <a:prstGeom prst="rect">
            <a:avLst/>
          </a:prstGeom>
        </p:spPr>
      </p:pic>
      <p:pic>
        <p:nvPicPr>
          <p:cNvPr id="23" name="Picture 22">
            <a:extLst>
              <a:ext uri="{FF2B5EF4-FFF2-40B4-BE49-F238E27FC236}">
                <a16:creationId xmlns:a16="http://schemas.microsoft.com/office/drawing/2014/main" id="{70F630B9-0B2E-5B45-8DB7-C12FAFC379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8648" y="3162991"/>
            <a:ext cx="1207206" cy="1053346"/>
          </a:xfrm>
          <a:prstGeom prst="rect">
            <a:avLst/>
          </a:prstGeom>
        </p:spPr>
      </p:pic>
      <p:pic>
        <p:nvPicPr>
          <p:cNvPr id="25" name="Picture 24">
            <a:extLst>
              <a:ext uri="{FF2B5EF4-FFF2-40B4-BE49-F238E27FC236}">
                <a16:creationId xmlns:a16="http://schemas.microsoft.com/office/drawing/2014/main" id="{CC4AA5BC-2D16-B143-B2D2-ECD55718C0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7145" y="3217446"/>
            <a:ext cx="921341" cy="886715"/>
          </a:xfrm>
          <a:prstGeom prst="rect">
            <a:avLst/>
          </a:prstGeom>
          <a:solidFill>
            <a:schemeClr val="accent5"/>
          </a:solidFill>
        </p:spPr>
      </p:pic>
      <p:sp>
        <p:nvSpPr>
          <p:cNvPr id="5" name="TextBox 4">
            <a:extLst>
              <a:ext uri="{FF2B5EF4-FFF2-40B4-BE49-F238E27FC236}">
                <a16:creationId xmlns:a16="http://schemas.microsoft.com/office/drawing/2014/main" id="{E3B6C5C1-AF5E-49CA-A403-0A2F22996716}"/>
              </a:ext>
            </a:extLst>
          </p:cNvPr>
          <p:cNvSpPr txBox="1"/>
          <p:nvPr/>
        </p:nvSpPr>
        <p:spPr>
          <a:xfrm>
            <a:off x="572725" y="5485113"/>
            <a:ext cx="11046550" cy="461665"/>
          </a:xfrm>
          <a:prstGeom prst="rect">
            <a:avLst/>
          </a:prstGeom>
          <a:noFill/>
        </p:spPr>
        <p:txBody>
          <a:bodyPr wrap="none" rtlCol="0">
            <a:spAutoFit/>
          </a:bodyPr>
          <a:lstStyle/>
          <a:p>
            <a:r>
              <a:rPr lang="en-CA" sz="2400" dirty="0">
                <a:latin typeface="+mj-lt"/>
                <a:ea typeface="+mj-ea"/>
                <a:cs typeface="+mj-cs"/>
              </a:rPr>
              <a:t>Fuel cell technology is needed to decarbonize the heavy duty transportation sector </a:t>
            </a:r>
          </a:p>
        </p:txBody>
      </p:sp>
      <p:pic>
        <p:nvPicPr>
          <p:cNvPr id="20" name="Picture 19">
            <a:extLst>
              <a:ext uri="{FF2B5EF4-FFF2-40B4-BE49-F238E27FC236}">
                <a16:creationId xmlns:a16="http://schemas.microsoft.com/office/drawing/2014/main" id="{8BC689AA-2972-4AD6-AF33-DDDE336B52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5169" y="1"/>
            <a:ext cx="1493519" cy="1493519"/>
          </a:xfrm>
          <a:prstGeom prst="rect">
            <a:avLst/>
          </a:prstGeom>
        </p:spPr>
      </p:pic>
    </p:spTree>
    <p:extLst>
      <p:ext uri="{BB962C8B-B14F-4D97-AF65-F5344CB8AC3E}">
        <p14:creationId xmlns:p14="http://schemas.microsoft.com/office/powerpoint/2010/main" val="22644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1" descr="A picture containing outdoor, truck, person, sitting&#10;&#10;Description automatically generated">
            <a:extLst>
              <a:ext uri="{FF2B5EF4-FFF2-40B4-BE49-F238E27FC236}">
                <a16:creationId xmlns:a16="http://schemas.microsoft.com/office/drawing/2014/main" id="{90FAB4E6-914F-499D-8728-701F905E5C6F}"/>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4505739" y="0"/>
            <a:ext cx="3726262" cy="6857999"/>
          </a:xfrm>
        </p:spPr>
      </p:pic>
      <p:sp>
        <p:nvSpPr>
          <p:cNvPr id="3" name="Title 2">
            <a:extLst>
              <a:ext uri="{FF2B5EF4-FFF2-40B4-BE49-F238E27FC236}">
                <a16:creationId xmlns:a16="http://schemas.microsoft.com/office/drawing/2014/main" id="{89688FFD-7C34-7649-89AC-083BC69001AC}"/>
              </a:ext>
            </a:extLst>
          </p:cNvPr>
          <p:cNvSpPr>
            <a:spLocks noGrp="1"/>
          </p:cNvSpPr>
          <p:nvPr>
            <p:ph type="ctrTitle"/>
          </p:nvPr>
        </p:nvSpPr>
        <p:spPr>
          <a:xfrm>
            <a:off x="631066" y="1122363"/>
            <a:ext cx="3584022" cy="2469334"/>
          </a:xfrm>
        </p:spPr>
        <p:txBody>
          <a:bodyPr>
            <a:normAutofit/>
          </a:bodyPr>
          <a:lstStyle/>
          <a:p>
            <a:r>
              <a:rPr lang="en-CA" dirty="0"/>
              <a:t>Hydrogen powered trains are poised to disrupt the rail industry</a:t>
            </a:r>
            <a:endParaRPr lang="en-US" sz="2800" dirty="0"/>
          </a:p>
        </p:txBody>
      </p:sp>
      <p:sp>
        <p:nvSpPr>
          <p:cNvPr id="4" name="Subtitle 3">
            <a:extLst>
              <a:ext uri="{FF2B5EF4-FFF2-40B4-BE49-F238E27FC236}">
                <a16:creationId xmlns:a16="http://schemas.microsoft.com/office/drawing/2014/main" id="{8375842C-1823-BD40-97AD-D26152F4F796}"/>
              </a:ext>
            </a:extLst>
          </p:cNvPr>
          <p:cNvSpPr>
            <a:spLocks noGrp="1"/>
          </p:cNvSpPr>
          <p:nvPr>
            <p:ph type="subTitle" idx="1"/>
          </p:nvPr>
        </p:nvSpPr>
        <p:spPr>
          <a:xfrm>
            <a:off x="631066" y="3757412"/>
            <a:ext cx="3584021" cy="1712443"/>
          </a:xfrm>
        </p:spPr>
        <p:txBody>
          <a:bodyPr>
            <a:normAutofit/>
          </a:bodyPr>
          <a:lstStyle/>
          <a:p>
            <a:r>
              <a:rPr lang="en-CA" dirty="0"/>
              <a:t>The environmental gains of electrification with performance and refueling time comparable to diesel</a:t>
            </a:r>
          </a:p>
        </p:txBody>
      </p:sp>
      <p:sp>
        <p:nvSpPr>
          <p:cNvPr id="5" name="Text Placeholder 4">
            <a:extLst>
              <a:ext uri="{FF2B5EF4-FFF2-40B4-BE49-F238E27FC236}">
                <a16:creationId xmlns:a16="http://schemas.microsoft.com/office/drawing/2014/main" id="{2714F3DC-0E1B-BB45-B932-D9C8CAFF607E}"/>
              </a:ext>
            </a:extLst>
          </p:cNvPr>
          <p:cNvSpPr>
            <a:spLocks noGrp="1"/>
          </p:cNvSpPr>
          <p:nvPr>
            <p:ph type="body" sz="quarter" idx="11"/>
          </p:nvPr>
        </p:nvSpPr>
        <p:spPr>
          <a:xfrm>
            <a:off x="8237325" y="1416905"/>
            <a:ext cx="3954675" cy="519112"/>
          </a:xfrm>
        </p:spPr>
        <p:txBody>
          <a:bodyPr>
            <a:normAutofit/>
          </a:bodyPr>
          <a:lstStyle/>
          <a:p>
            <a:r>
              <a:rPr lang="en-CA" dirty="0"/>
              <a:t>Long range and route flexibility</a:t>
            </a:r>
            <a:endParaRPr lang="en-US" dirty="0"/>
          </a:p>
        </p:txBody>
      </p:sp>
      <p:grpSp>
        <p:nvGrpSpPr>
          <p:cNvPr id="17" name="Group 16">
            <a:extLst>
              <a:ext uri="{FF2B5EF4-FFF2-40B4-BE49-F238E27FC236}">
                <a16:creationId xmlns:a16="http://schemas.microsoft.com/office/drawing/2014/main" id="{C12BE2FC-2583-4D71-99A0-5DF0DE41F9E4}"/>
              </a:ext>
            </a:extLst>
          </p:cNvPr>
          <p:cNvGrpSpPr/>
          <p:nvPr/>
        </p:nvGrpSpPr>
        <p:grpSpPr>
          <a:xfrm>
            <a:off x="8237325" y="2769467"/>
            <a:ext cx="3959999" cy="1483329"/>
            <a:chOff x="8232001" y="5090196"/>
            <a:chExt cx="3959999" cy="1483329"/>
          </a:xfrm>
        </p:grpSpPr>
        <p:sp>
          <p:nvSpPr>
            <p:cNvPr id="13" name="Text Placeholder 4">
              <a:extLst>
                <a:ext uri="{FF2B5EF4-FFF2-40B4-BE49-F238E27FC236}">
                  <a16:creationId xmlns:a16="http://schemas.microsoft.com/office/drawing/2014/main" id="{2182ABE9-A8F9-3740-AB0E-37F5C8230C05}"/>
                </a:ext>
              </a:extLst>
            </p:cNvPr>
            <p:cNvSpPr txBox="1">
              <a:spLocks/>
            </p:cNvSpPr>
            <p:nvPr/>
          </p:nvSpPr>
          <p:spPr>
            <a:xfrm>
              <a:off x="8232001" y="6109604"/>
              <a:ext cx="3959999" cy="463921"/>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Short refueling time</a:t>
              </a:r>
              <a:endParaRPr lang="en-US" dirty="0"/>
            </a:p>
          </p:txBody>
        </p:sp>
        <p:pic>
          <p:nvPicPr>
            <p:cNvPr id="11" name="Picture 10">
              <a:extLst>
                <a:ext uri="{FF2B5EF4-FFF2-40B4-BE49-F238E27FC236}">
                  <a16:creationId xmlns:a16="http://schemas.microsoft.com/office/drawing/2014/main" id="{87C231AD-9D67-2B4A-9961-121411CDA0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2296" y="5090196"/>
              <a:ext cx="1019408" cy="1019408"/>
            </a:xfrm>
            <a:prstGeom prst="rect">
              <a:avLst/>
            </a:prstGeom>
          </p:spPr>
        </p:pic>
      </p:grpSp>
      <p:grpSp>
        <p:nvGrpSpPr>
          <p:cNvPr id="18" name="Group 17">
            <a:extLst>
              <a:ext uri="{FF2B5EF4-FFF2-40B4-BE49-F238E27FC236}">
                <a16:creationId xmlns:a16="http://schemas.microsoft.com/office/drawing/2014/main" id="{821D1C2D-C302-4EBD-ABC0-CF7ABF96DD44}"/>
              </a:ext>
            </a:extLst>
          </p:cNvPr>
          <p:cNvGrpSpPr/>
          <p:nvPr/>
        </p:nvGrpSpPr>
        <p:grpSpPr>
          <a:xfrm>
            <a:off x="8237325" y="5147798"/>
            <a:ext cx="3959999" cy="1444519"/>
            <a:chOff x="8232001" y="2896150"/>
            <a:chExt cx="3959999" cy="1444519"/>
          </a:xfrm>
        </p:grpSpPr>
        <p:sp>
          <p:nvSpPr>
            <p:cNvPr id="12" name="Text Placeholder 4">
              <a:extLst>
                <a:ext uri="{FF2B5EF4-FFF2-40B4-BE49-F238E27FC236}">
                  <a16:creationId xmlns:a16="http://schemas.microsoft.com/office/drawing/2014/main" id="{524DAA58-6F47-414A-ADE4-3B0A39C83E56}"/>
                </a:ext>
              </a:extLst>
            </p:cNvPr>
            <p:cNvSpPr txBox="1">
              <a:spLocks/>
            </p:cNvSpPr>
            <p:nvPr/>
          </p:nvSpPr>
          <p:spPr>
            <a:xfrm>
              <a:off x="8232001" y="3822588"/>
              <a:ext cx="3959999" cy="518081"/>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Cost effective route electrification</a:t>
              </a:r>
              <a:endParaRPr lang="en-US" dirty="0"/>
            </a:p>
          </p:txBody>
        </p:sp>
        <p:grpSp>
          <p:nvGrpSpPr>
            <p:cNvPr id="16" name="Group 15">
              <a:extLst>
                <a:ext uri="{FF2B5EF4-FFF2-40B4-BE49-F238E27FC236}">
                  <a16:creationId xmlns:a16="http://schemas.microsoft.com/office/drawing/2014/main" id="{01871F53-1A76-4A99-A831-D3140700DA1B}"/>
                </a:ext>
              </a:extLst>
            </p:cNvPr>
            <p:cNvGrpSpPr/>
            <p:nvPr/>
          </p:nvGrpSpPr>
          <p:grpSpPr>
            <a:xfrm>
              <a:off x="9658422" y="2896150"/>
              <a:ext cx="1107157" cy="914400"/>
              <a:chOff x="9284843" y="2614733"/>
              <a:chExt cx="1107157" cy="914400"/>
            </a:xfrm>
          </p:grpSpPr>
          <p:pic>
            <p:nvPicPr>
              <p:cNvPr id="9" name="Graphic 8" descr="Dollar">
                <a:extLst>
                  <a:ext uri="{FF2B5EF4-FFF2-40B4-BE49-F238E27FC236}">
                    <a16:creationId xmlns:a16="http://schemas.microsoft.com/office/drawing/2014/main" id="{F5481B6B-D30B-4B4E-AD65-2223FD49844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32000" y="2984099"/>
                <a:ext cx="360000" cy="360000"/>
              </a:xfrm>
              <a:prstGeom prst="rect">
                <a:avLst/>
              </a:prstGeom>
            </p:spPr>
          </p:pic>
          <p:pic>
            <p:nvPicPr>
              <p:cNvPr id="14" name="Graphic 13" descr="Downward trend">
                <a:extLst>
                  <a:ext uri="{FF2B5EF4-FFF2-40B4-BE49-F238E27FC236}">
                    <a16:creationId xmlns:a16="http://schemas.microsoft.com/office/drawing/2014/main" id="{548A49A7-D76B-4437-BC05-C44A332694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4843" y="2614733"/>
                <a:ext cx="914400" cy="914400"/>
              </a:xfrm>
              <a:prstGeom prst="rect">
                <a:avLst/>
              </a:prstGeom>
            </p:spPr>
          </p:pic>
        </p:grpSp>
      </p:grpSp>
      <p:sp>
        <p:nvSpPr>
          <p:cNvPr id="27" name="AutoShape 4" descr="Svg Path To Png Vector Free - Path Icon Png , Free Transparent Clipart -  ClipartKey">
            <a:extLst>
              <a:ext uri="{FF2B5EF4-FFF2-40B4-BE49-F238E27FC236}">
                <a16:creationId xmlns:a16="http://schemas.microsoft.com/office/drawing/2014/main" id="{E15E9915-AD5E-4C25-805A-42B4263987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Distance solid icon navigation route map pointer Vector Image">
            <a:extLst>
              <a:ext uri="{FF2B5EF4-FFF2-40B4-BE49-F238E27FC236}">
                <a16:creationId xmlns:a16="http://schemas.microsoft.com/office/drawing/2014/main" id="{D017E188-55D8-4443-A057-B62E7E972689}"/>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846" b="92718" l="7500" r="93700">
                        <a14:foregroundMark x1="7500" y1="60718" x2="7500" y2="60718"/>
                        <a14:foregroundMark x1="20900" y1="92000" x2="20900" y2="92000"/>
                        <a14:foregroundMark x1="86300" y1="34974" x2="86300" y2="34974"/>
                        <a14:foregroundMark x1="93700" y1="18359" x2="93700" y2="18359"/>
                        <a14:foregroundMark x1="82000" y1="50462" x2="82000" y2="50462"/>
                        <a14:foregroundMark x1="70800" y1="54256" x2="70800" y2="54256"/>
                        <a14:foregroundMark x1="61000" y1="54667" x2="61000" y2="54667"/>
                        <a14:foregroundMark x1="54400" y1="58462" x2="54400" y2="58462"/>
                        <a14:foregroundMark x1="50300" y1="68103" x2="50300" y2="68103"/>
                        <a14:foregroundMark x1="51100" y1="79077" x2="51100" y2="79077"/>
                        <a14:foregroundMark x1="48800" y1="86462" x2="48800" y2="86462"/>
                        <a14:foregroundMark x1="37100" y1="92410" x2="37100" y2="92410"/>
                        <a14:foregroundMark x1="27000" y1="92821" x2="27000" y2="92821"/>
                        <a14:foregroundMark x1="30100" y1="92205" x2="30100" y2="92205"/>
                        <a14:foregroundMark x1="21100" y1="92821" x2="21100" y2="92821"/>
                      </a14:backgroundRemoval>
                    </a14:imgEffect>
                  </a14:imgLayer>
                </a14:imgProps>
              </a:ext>
              <a:ext uri="{28A0092B-C50C-407E-A947-70E740481C1C}">
                <a14:useLocalDpi xmlns:a14="http://schemas.microsoft.com/office/drawing/2010/main"/>
              </a:ext>
            </a:extLst>
          </a:blip>
          <a:srcRect/>
          <a:stretch/>
        </p:blipFill>
        <p:spPr bwMode="auto">
          <a:xfrm>
            <a:off x="9642409" y="283697"/>
            <a:ext cx="1144506"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2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65859-9A2D-4D96-83BC-F2B6F38CFEE5}"/>
              </a:ext>
            </a:extLst>
          </p:cNvPr>
          <p:cNvSpPr>
            <a:spLocks noGrp="1"/>
          </p:cNvSpPr>
          <p:nvPr>
            <p:ph type="ctrTitle"/>
          </p:nvPr>
        </p:nvSpPr>
        <p:spPr/>
        <p:txBody>
          <a:bodyPr/>
          <a:lstStyle/>
          <a:p>
            <a:r>
              <a:rPr lang="en-CA" dirty="0"/>
              <a:t>Fuel cell systems are scalable to a variety of routes and applications</a:t>
            </a:r>
          </a:p>
        </p:txBody>
      </p:sp>
      <p:sp>
        <p:nvSpPr>
          <p:cNvPr id="3" name="Subtitle 2">
            <a:extLst>
              <a:ext uri="{FF2B5EF4-FFF2-40B4-BE49-F238E27FC236}">
                <a16:creationId xmlns:a16="http://schemas.microsoft.com/office/drawing/2014/main" id="{B14110F8-B0A0-482A-A11B-0408DDCFBF88}"/>
              </a:ext>
            </a:extLst>
          </p:cNvPr>
          <p:cNvSpPr>
            <a:spLocks noGrp="1"/>
          </p:cNvSpPr>
          <p:nvPr>
            <p:ph type="subTitle" idx="1"/>
          </p:nvPr>
        </p:nvSpPr>
        <p:spPr/>
        <p:txBody>
          <a:bodyPr/>
          <a:lstStyle/>
          <a:p>
            <a:endParaRPr lang="en-CA" dirty="0"/>
          </a:p>
          <a:p>
            <a:r>
              <a:rPr lang="en-CA" dirty="0"/>
              <a:t>Suitable applications include multiple units for regional passenger service and locomotives for shunting or freight.</a:t>
            </a:r>
          </a:p>
        </p:txBody>
      </p:sp>
      <p:pic>
        <p:nvPicPr>
          <p:cNvPr id="6" name="Picture 5">
            <a:extLst>
              <a:ext uri="{FF2B5EF4-FFF2-40B4-BE49-F238E27FC236}">
                <a16:creationId xmlns:a16="http://schemas.microsoft.com/office/drawing/2014/main" id="{6DD13D38-33B5-4C70-A1E3-DA4A7BB5C3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27192" y="1405648"/>
            <a:ext cx="6464808" cy="4309872"/>
          </a:xfrm>
          <a:prstGeom prst="rect">
            <a:avLst/>
          </a:prstGeom>
        </p:spPr>
      </p:pic>
    </p:spTree>
    <p:extLst>
      <p:ext uri="{BB962C8B-B14F-4D97-AF65-F5344CB8AC3E}">
        <p14:creationId xmlns:p14="http://schemas.microsoft.com/office/powerpoint/2010/main" val="159684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2E02-AAFB-4AD3-88CA-583B44DBAFA4}"/>
              </a:ext>
            </a:extLst>
          </p:cNvPr>
          <p:cNvSpPr>
            <a:spLocks noGrp="1"/>
          </p:cNvSpPr>
          <p:nvPr>
            <p:ph type="ctrTitle"/>
          </p:nvPr>
        </p:nvSpPr>
        <p:spPr>
          <a:xfrm>
            <a:off x="644893" y="1722922"/>
            <a:ext cx="4016318" cy="1714227"/>
          </a:xfrm>
        </p:spPr>
        <p:txBody>
          <a:bodyPr/>
          <a:lstStyle/>
          <a:p>
            <a:r>
              <a:rPr lang="en-CA" dirty="0"/>
              <a:t>Cost effective route electrification</a:t>
            </a:r>
            <a:br>
              <a:rPr lang="en-CA" dirty="0"/>
            </a:br>
            <a:endParaRPr lang="en-CA" dirty="0"/>
          </a:p>
        </p:txBody>
      </p:sp>
      <p:sp>
        <p:nvSpPr>
          <p:cNvPr id="3" name="Subtitle 2">
            <a:extLst>
              <a:ext uri="{FF2B5EF4-FFF2-40B4-BE49-F238E27FC236}">
                <a16:creationId xmlns:a16="http://schemas.microsoft.com/office/drawing/2014/main" id="{F0EB7283-2A83-45F6-BE09-143C25D8D8BC}"/>
              </a:ext>
            </a:extLst>
          </p:cNvPr>
          <p:cNvSpPr>
            <a:spLocks noGrp="1"/>
          </p:cNvSpPr>
          <p:nvPr>
            <p:ph type="subTitle" idx="1"/>
          </p:nvPr>
        </p:nvSpPr>
        <p:spPr>
          <a:xfrm>
            <a:off x="644893" y="3455773"/>
            <a:ext cx="4109829" cy="1712393"/>
          </a:xfrm>
        </p:spPr>
        <p:txBody>
          <a:bodyPr>
            <a:normAutofit lnSpcReduction="10000"/>
          </a:bodyPr>
          <a:lstStyle/>
          <a:p>
            <a:r>
              <a:rPr lang="en-CA" dirty="0"/>
              <a:t>“The hydrogen train is already more competitive than electric catenary for a use case with relatively long distance and low frequency.” </a:t>
            </a:r>
          </a:p>
          <a:p>
            <a:pPr algn="r"/>
            <a:r>
              <a:rPr lang="en-CA" sz="1600" i="1" dirty="0"/>
              <a:t>Hydrogen Council, 2020</a:t>
            </a:r>
            <a:endParaRPr lang="en-CA" i="1" dirty="0"/>
          </a:p>
        </p:txBody>
      </p:sp>
      <p:pic>
        <p:nvPicPr>
          <p:cNvPr id="4" name="Picture 3">
            <a:extLst>
              <a:ext uri="{FF2B5EF4-FFF2-40B4-BE49-F238E27FC236}">
                <a16:creationId xmlns:a16="http://schemas.microsoft.com/office/drawing/2014/main" id="{918FF18E-689D-42C2-B46C-A60ABD172C69}"/>
              </a:ext>
            </a:extLst>
          </p:cNvPr>
          <p:cNvPicPr>
            <a:picLocks noChangeAspect="1"/>
          </p:cNvPicPr>
          <p:nvPr/>
        </p:nvPicPr>
        <p:blipFill>
          <a:blip r:embed="rId2"/>
          <a:stretch>
            <a:fillRect/>
          </a:stretch>
        </p:blipFill>
        <p:spPr>
          <a:xfrm>
            <a:off x="4887532" y="485773"/>
            <a:ext cx="7304468" cy="5940000"/>
          </a:xfrm>
          <a:prstGeom prst="rect">
            <a:avLst/>
          </a:prstGeom>
        </p:spPr>
      </p:pic>
    </p:spTree>
    <p:extLst>
      <p:ext uri="{BB962C8B-B14F-4D97-AF65-F5344CB8AC3E}">
        <p14:creationId xmlns:p14="http://schemas.microsoft.com/office/powerpoint/2010/main" val="194570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3083-FF08-47ED-9F97-EC29563D1DD0}"/>
              </a:ext>
            </a:extLst>
          </p:cNvPr>
          <p:cNvSpPr>
            <a:spLocks noGrp="1"/>
          </p:cNvSpPr>
          <p:nvPr>
            <p:ph type="title"/>
          </p:nvPr>
        </p:nvSpPr>
        <p:spPr/>
        <p:txBody>
          <a:bodyPr>
            <a:normAutofit/>
          </a:bodyPr>
          <a:lstStyle/>
          <a:p>
            <a:r>
              <a:rPr lang="en-CA" dirty="0"/>
              <a:t>Nearly any train route served by diesel trains can be served by a hydrail train</a:t>
            </a:r>
          </a:p>
        </p:txBody>
      </p:sp>
      <p:pic>
        <p:nvPicPr>
          <p:cNvPr id="6" name="Picture Placeholder 5" descr="A train on the railway tracks&#10;&#10;Description automatically generated">
            <a:extLst>
              <a:ext uri="{FF2B5EF4-FFF2-40B4-BE49-F238E27FC236}">
                <a16:creationId xmlns:a16="http://schemas.microsoft.com/office/drawing/2014/main" id="{14A53C42-C549-4252-B57B-00B62BF0C96F}"/>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a:xfrm>
            <a:off x="6400800" y="1"/>
            <a:ext cx="5791200" cy="6857999"/>
          </a:xfrm>
        </p:spPr>
      </p:pic>
      <p:sp>
        <p:nvSpPr>
          <p:cNvPr id="4" name="Text Placeholder 3">
            <a:extLst>
              <a:ext uri="{FF2B5EF4-FFF2-40B4-BE49-F238E27FC236}">
                <a16:creationId xmlns:a16="http://schemas.microsoft.com/office/drawing/2014/main" id="{A0A06781-8120-43E9-8375-390150461915}"/>
              </a:ext>
            </a:extLst>
          </p:cNvPr>
          <p:cNvSpPr>
            <a:spLocks noGrp="1"/>
          </p:cNvSpPr>
          <p:nvPr>
            <p:ph type="body" sz="half" idx="2"/>
          </p:nvPr>
        </p:nvSpPr>
        <p:spPr>
          <a:xfrm>
            <a:off x="644894" y="3429000"/>
            <a:ext cx="4951574" cy="1998133"/>
          </a:xfrm>
        </p:spPr>
        <p:txBody>
          <a:bodyPr/>
          <a:lstStyle/>
          <a:p>
            <a:pPr marL="285750" indent="-285750">
              <a:buFont typeface="Arial" panose="020B0604020202020204" pitchFamily="34" charset="0"/>
              <a:buChar char="•"/>
            </a:pPr>
            <a:r>
              <a:rPr lang="en-CA" dirty="0"/>
              <a:t>No requirement for overhead catenary infrastructure and power substations</a:t>
            </a:r>
          </a:p>
          <a:p>
            <a:pPr marL="285750" indent="-285750">
              <a:buFont typeface="Arial" panose="020B0604020202020204" pitchFamily="34" charset="0"/>
              <a:buChar char="•"/>
            </a:pPr>
            <a:r>
              <a:rPr lang="en-CA" dirty="0"/>
              <a:t>Enables gradual electrification (one train at the time) aligned with budget availability</a:t>
            </a:r>
          </a:p>
        </p:txBody>
      </p:sp>
    </p:spTree>
    <p:extLst>
      <p:ext uri="{BB962C8B-B14F-4D97-AF65-F5344CB8AC3E}">
        <p14:creationId xmlns:p14="http://schemas.microsoft.com/office/powerpoint/2010/main" val="215677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5269-3365-5741-B936-1F5CD562AA88}"/>
              </a:ext>
            </a:extLst>
          </p:cNvPr>
          <p:cNvSpPr>
            <a:spLocks noGrp="1"/>
          </p:cNvSpPr>
          <p:nvPr>
            <p:ph type="ctrTitle"/>
          </p:nvPr>
        </p:nvSpPr>
        <p:spPr/>
        <p:txBody>
          <a:bodyPr/>
          <a:lstStyle/>
          <a:p>
            <a:r>
              <a:rPr lang="en-CA" dirty="0"/>
              <a:t>Fuel Cell Innovators for </a:t>
            </a:r>
            <a:br>
              <a:rPr lang="en-CA" dirty="0"/>
            </a:br>
            <a:r>
              <a:rPr lang="en-CA" dirty="0"/>
              <a:t>Over 40 Years</a:t>
            </a:r>
            <a:endParaRPr lang="en-US" dirty="0"/>
          </a:p>
        </p:txBody>
      </p:sp>
      <p:sp>
        <p:nvSpPr>
          <p:cNvPr id="3" name="Subtitle 2">
            <a:extLst>
              <a:ext uri="{FF2B5EF4-FFF2-40B4-BE49-F238E27FC236}">
                <a16:creationId xmlns:a16="http://schemas.microsoft.com/office/drawing/2014/main" id="{91592758-EA29-7241-B9D2-6E33B7639594}"/>
              </a:ext>
            </a:extLst>
          </p:cNvPr>
          <p:cNvSpPr>
            <a:spLocks noGrp="1"/>
          </p:cNvSpPr>
          <p:nvPr>
            <p:ph type="subTitle" idx="1"/>
          </p:nvPr>
        </p:nvSpPr>
        <p:spPr/>
        <p:txBody>
          <a:bodyPr>
            <a:normAutofit/>
          </a:bodyPr>
          <a:lstStyle/>
          <a:p>
            <a:r>
              <a:rPr lang="en-US" dirty="0"/>
              <a:t>An introduction to Ballard and our </a:t>
            </a:r>
            <a:br>
              <a:rPr lang="en-US" dirty="0"/>
            </a:br>
            <a:r>
              <a:rPr lang="en-CA" dirty="0"/>
              <a:t>unique </a:t>
            </a:r>
            <a:r>
              <a:rPr lang="en-US" dirty="0"/>
              <a:t>value proposition</a:t>
            </a:r>
          </a:p>
        </p:txBody>
      </p:sp>
    </p:spTree>
    <p:extLst>
      <p:ext uri="{BB962C8B-B14F-4D97-AF65-F5344CB8AC3E}">
        <p14:creationId xmlns:p14="http://schemas.microsoft.com/office/powerpoint/2010/main" val="3783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62E6-CA35-4394-9BF2-6300C4F2DED6}"/>
              </a:ext>
            </a:extLst>
          </p:cNvPr>
          <p:cNvSpPr>
            <a:spLocks noGrp="1"/>
          </p:cNvSpPr>
          <p:nvPr>
            <p:ph type="title"/>
          </p:nvPr>
        </p:nvSpPr>
        <p:spPr/>
        <p:txBody>
          <a:bodyPr/>
          <a:lstStyle/>
          <a:p>
            <a:r>
              <a:rPr lang="en-CA" dirty="0"/>
              <a:t>Ballard by the Numbers</a:t>
            </a:r>
          </a:p>
        </p:txBody>
      </p:sp>
      <p:pic>
        <p:nvPicPr>
          <p:cNvPr id="5" name="Picture 4" descr="Graphical user interface&#10;&#10;Description automatically generated">
            <a:extLst>
              <a:ext uri="{FF2B5EF4-FFF2-40B4-BE49-F238E27FC236}">
                <a16:creationId xmlns:a16="http://schemas.microsoft.com/office/drawing/2014/main" id="{948983D7-385E-44C3-BB9F-05602D4B53D8}"/>
              </a:ext>
            </a:extLst>
          </p:cNvPr>
          <p:cNvPicPr>
            <a:picLocks noChangeAspect="1"/>
          </p:cNvPicPr>
          <p:nvPr/>
        </p:nvPicPr>
        <p:blipFill rotWithShape="1">
          <a:blip r:embed="rId3"/>
          <a:srcRect t="14841"/>
          <a:stretch/>
        </p:blipFill>
        <p:spPr>
          <a:xfrm>
            <a:off x="2410968" y="1418602"/>
            <a:ext cx="7801256" cy="5154312"/>
          </a:xfrm>
          <a:prstGeom prst="rect">
            <a:avLst/>
          </a:prstGeom>
        </p:spPr>
      </p:pic>
    </p:spTree>
    <p:extLst>
      <p:ext uri="{BB962C8B-B14F-4D97-AF65-F5344CB8AC3E}">
        <p14:creationId xmlns:p14="http://schemas.microsoft.com/office/powerpoint/2010/main" val="66783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llard Colours ">
      <a:dk1>
        <a:srgbClr val="097EA6"/>
      </a:dk1>
      <a:lt1>
        <a:srgbClr val="FFFFFF"/>
      </a:lt1>
      <a:dk2>
        <a:srgbClr val="737F87"/>
      </a:dk2>
      <a:lt2>
        <a:srgbClr val="E7E6E6"/>
      </a:lt2>
      <a:accent1>
        <a:srgbClr val="097EA6"/>
      </a:accent1>
      <a:accent2>
        <a:srgbClr val="738088"/>
      </a:accent2>
      <a:accent3>
        <a:srgbClr val="A5A5A5"/>
      </a:accent3>
      <a:accent4>
        <a:srgbClr val="11596F"/>
      </a:accent4>
      <a:accent5>
        <a:srgbClr val="16B3CA"/>
      </a:accent5>
      <a:accent6>
        <a:srgbClr val="8BC540"/>
      </a:accent6>
      <a:hlink>
        <a:srgbClr val="8CC640"/>
      </a:hlink>
      <a:folHlink>
        <a:srgbClr val="16AA9C"/>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6942</TotalTime>
  <Words>2668</Words>
  <Application>Microsoft Office PowerPoint</Application>
  <PresentationFormat>Widescreen</PresentationFormat>
  <Paragraphs>245</Paragraphs>
  <Slides>24</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Franklin Gothic Medium</vt:lpstr>
      <vt:lpstr>Office Theme</vt:lpstr>
      <vt:lpstr>Powering the Future of Rail with Hydrogen   March 2021</vt:lpstr>
      <vt:lpstr>Global decarbonization  is putting the  focus on hydrogen</vt:lpstr>
      <vt:lpstr>Hydrogen is most competitive in heavy duty motive applications</vt:lpstr>
      <vt:lpstr>Hydrogen powered trains are poised to disrupt the rail industry</vt:lpstr>
      <vt:lpstr>Fuel cell systems are scalable to a variety of routes and applications</vt:lpstr>
      <vt:lpstr>Cost effective route electrification </vt:lpstr>
      <vt:lpstr>Nearly any train route served by diesel trains can be served by a hydrail train</vt:lpstr>
      <vt:lpstr>Fuel Cell Innovators for  Over 40 Years</vt:lpstr>
      <vt:lpstr>Ballard by the Numbers</vt:lpstr>
      <vt:lpstr>We are vertically integrated manufacturer  throughout the fuel cell value chain</vt:lpstr>
      <vt:lpstr>We continuously invest in our technology  and product development</vt:lpstr>
      <vt:lpstr>Product development focuses on meeting performance ​and lifecycle cost targets ​</vt:lpstr>
      <vt:lpstr>FCgen®-LCS Fuel Cell Stack </vt:lpstr>
      <vt:lpstr>FCmove™ 8th generation heavy duty module powered by FCgen®-LCS </vt:lpstr>
      <vt:lpstr>From road to rails</vt:lpstr>
      <vt:lpstr>Fuel cell system design considerations for rail</vt:lpstr>
      <vt:lpstr>Fuel Cell Rail Module</vt:lpstr>
      <vt:lpstr>Ballard Scope of Supply</vt:lpstr>
      <vt:lpstr>Trains  powered by Ballard</vt:lpstr>
      <vt:lpstr>Case Study:  Siemens Rail Module Development</vt:lpstr>
      <vt:lpstr>Case Study:  Foshan Gaoming Modern Hydrogen Tram Line</vt:lpstr>
      <vt:lpstr>Case Study:  CP Hydrogen Locomotive Program</vt:lpstr>
      <vt:lpstr> Addressing the cost reduction challenge:  Ballard's road map to  70% cost reduction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Bodkin</dc:creator>
  <cp:lastModifiedBy>Dunn, Monique</cp:lastModifiedBy>
  <cp:revision>249</cp:revision>
  <dcterms:created xsi:type="dcterms:W3CDTF">2020-07-15T21:54:59Z</dcterms:created>
  <dcterms:modified xsi:type="dcterms:W3CDTF">2021-04-20T14:58:36Z</dcterms:modified>
</cp:coreProperties>
</file>